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handoutMasterIdLst>
    <p:handoutMasterId r:id="rId43"/>
  </p:handoutMasterIdLst>
  <p:sldIdLst>
    <p:sldId id="309" r:id="rId2"/>
    <p:sldId id="420" r:id="rId3"/>
    <p:sldId id="418" r:id="rId4"/>
    <p:sldId id="465" r:id="rId5"/>
    <p:sldId id="492" r:id="rId6"/>
    <p:sldId id="494" r:id="rId7"/>
    <p:sldId id="464" r:id="rId8"/>
    <p:sldId id="467" r:id="rId9"/>
    <p:sldId id="468" r:id="rId10"/>
    <p:sldId id="469" r:id="rId11"/>
    <p:sldId id="496" r:id="rId12"/>
    <p:sldId id="495" r:id="rId13"/>
    <p:sldId id="497" r:id="rId14"/>
    <p:sldId id="470" r:id="rId15"/>
    <p:sldId id="471" r:id="rId16"/>
    <p:sldId id="472" r:id="rId17"/>
    <p:sldId id="473" r:id="rId18"/>
    <p:sldId id="474" r:id="rId19"/>
    <p:sldId id="475" r:id="rId20"/>
    <p:sldId id="476" r:id="rId21"/>
    <p:sldId id="477" r:id="rId22"/>
    <p:sldId id="478" r:id="rId23"/>
    <p:sldId id="501" r:id="rId24"/>
    <p:sldId id="498" r:id="rId25"/>
    <p:sldId id="424" r:id="rId26"/>
    <p:sldId id="425" r:id="rId27"/>
    <p:sldId id="426" r:id="rId28"/>
    <p:sldId id="427" r:id="rId29"/>
    <p:sldId id="428" r:id="rId30"/>
    <p:sldId id="499" r:id="rId31"/>
    <p:sldId id="485" r:id="rId32"/>
    <p:sldId id="486" r:id="rId33"/>
    <p:sldId id="487" r:id="rId34"/>
    <p:sldId id="488" r:id="rId35"/>
    <p:sldId id="500" r:id="rId36"/>
    <p:sldId id="445" r:id="rId37"/>
    <p:sldId id="448" r:id="rId38"/>
    <p:sldId id="449" r:id="rId39"/>
    <p:sldId id="450" r:id="rId40"/>
    <p:sldId id="349" r:id="rId41"/>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00B050"/>
    <a:srgbClr val="CFEFFD"/>
    <a:srgbClr val="FFFF99"/>
    <a:srgbClr val="006600"/>
    <a:srgbClr val="0066FF"/>
    <a:srgbClr val="CCCC00"/>
    <a:srgbClr val="DB874B"/>
    <a:srgbClr val="ECBE9E"/>
    <a:srgbClr val="FF87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28" autoAdjust="0"/>
    <p:restoredTop sz="84381" autoAdjust="0"/>
  </p:normalViewPr>
  <p:slideViewPr>
    <p:cSldViewPr snapToGrid="0">
      <p:cViewPr>
        <p:scale>
          <a:sx n="90" d="100"/>
          <a:sy n="90" d="100"/>
        </p:scale>
        <p:origin x="-680" y="208"/>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488"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738" y="0"/>
            <a:ext cx="4029075"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7975"/>
            <a:ext cx="4027488"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738" y="6657975"/>
            <a:ext cx="4029075"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701EAC7-9897-4586-9E07-FFBD98F5107B}" type="slidenum">
              <a:rPr lang="en-US" altLang="en-US"/>
              <a:pPr/>
              <a:t>‹#›</a:t>
            </a:fld>
            <a:endParaRPr lang="en-US" altLang="en-US" dirty="0"/>
          </a:p>
        </p:txBody>
      </p:sp>
    </p:spTree>
    <p:extLst>
      <p:ext uri="{BB962C8B-B14F-4D97-AF65-F5344CB8AC3E}">
        <p14:creationId xmlns:p14="http://schemas.microsoft.com/office/powerpoint/2010/main" val="1498656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488"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738" y="0"/>
            <a:ext cx="4029075"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30275" y="3330575"/>
            <a:ext cx="7435850" cy="3154363"/>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7975"/>
            <a:ext cx="4027488"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738" y="6657975"/>
            <a:ext cx="4029075"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394DD63B-0505-4AEB-91D7-C2524166C2F9}" type="slidenum">
              <a:rPr lang="en-US" altLang="en-US"/>
              <a:pPr/>
              <a:t>‹#›</a:t>
            </a:fld>
            <a:endParaRPr lang="en-US" altLang="en-US" dirty="0"/>
          </a:p>
        </p:txBody>
      </p:sp>
    </p:spTree>
    <p:extLst>
      <p:ext uri="{BB962C8B-B14F-4D97-AF65-F5344CB8AC3E}">
        <p14:creationId xmlns:p14="http://schemas.microsoft.com/office/powerpoint/2010/main" val="9939530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endParaRPr lang="en-US" alt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EC6F576C-CDCA-4056-B7EC-741CB14AC1A1}" type="slidenum">
              <a:rPr lang="en-US" altLang="en-US"/>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 a sand in a trapping geometry.</a:t>
            </a:r>
            <a:r>
              <a:rPr lang="en-US" baseline="0" dirty="0" smtClean="0"/>
              <a:t> </a:t>
            </a:r>
            <a:r>
              <a:rPr lang="en-US" dirty="0" smtClean="0"/>
              <a:t>Gas</a:t>
            </a:r>
            <a:r>
              <a:rPr lang="en-US" baseline="0" dirty="0" smtClean="0"/>
              <a:t> has a</a:t>
            </a:r>
            <a:r>
              <a:rPr lang="en-US" dirty="0" smtClean="0"/>
              <a:t> lower density than brine, so it will fill the top of the trap.</a:t>
            </a:r>
            <a:r>
              <a:rPr lang="en-US" baseline="0" dirty="0" smtClean="0"/>
              <a:t> </a:t>
            </a:r>
            <a:r>
              <a:rPr lang="en-US" dirty="0" smtClean="0"/>
              <a:t>So we’ll have a gas cap sitting on top of brine-filled sand,</a:t>
            </a:r>
            <a:r>
              <a:rPr lang="en-US" baseline="0" dirty="0" smtClean="0"/>
              <a:t> and </a:t>
            </a:r>
            <a:r>
              <a:rPr lang="en-US" dirty="0" smtClean="0"/>
              <a:t>there</a:t>
            </a:r>
            <a:r>
              <a:rPr lang="en-US" baseline="0" dirty="0" smtClean="0"/>
              <a:t> will be a flat (horizontal) fluid contact. Along the top of the reservoir, the RC will change (decrease) as we go from shale over gas sand at the top of the trap to shale over brine sand on the flank of the anticline. There is also a change in impedance across the fluid contact since gas sand is lower impedance than brine sand. If the trap is above the DHI floor and the gas sand is thick enough, we would expect two (2) DHI signatures: (1) a high amplitude reflection off the top of the gas sand that decreases significantly at the edge of the field; and (2) a fluid contact reflection.</a:t>
            </a:r>
            <a:r>
              <a:rPr lang="en-US" dirty="0" smtClean="0"/>
              <a:t> </a:t>
            </a:r>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we look at these and other </a:t>
            </a:r>
            <a:r>
              <a:rPr lang="en-US" sz="1200" kern="1200" dirty="0" smtClean="0">
                <a:solidFill>
                  <a:schemeClr val="tx1"/>
                </a:solidFill>
                <a:latin typeface="Times New Roman" pitchFamily="18" charset="0"/>
                <a:ea typeface="+mn-ea"/>
                <a:cs typeface="+mn-cs"/>
              </a:rPr>
              <a:t>DHI characteristics, let’s briefly consider what we do for a DHI analysis.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If we suspect our prospect has a DHI, or we want to make sure that our normal data processing has not obscured one, then</a:t>
            </a:r>
            <a:r>
              <a:rPr lang="en-US" baseline="0" dirty="0" smtClean="0"/>
              <a:t> we have some work to do. First, we want to understand the depth of the DHI floor relative to our prospect (top central column). If our prospect is above the DHI floor, then we can continue. One part of the work is to reprocess the seismic data in a DHI “friendly” manner (left column). We can also use rock and fluid property data from the basin to make some seismic models (right column</a:t>
            </a:r>
            <a:r>
              <a:rPr lang="en-US" baseline="0" smtClean="0"/>
              <a:t>)</a:t>
            </a:r>
            <a:r>
              <a:rPr lang="en-US" baseline="0" smtClean="0"/>
              <a:t>. </a:t>
            </a:r>
            <a:r>
              <a:rPr lang="en-US" smtClean="0"/>
              <a:t>We </a:t>
            </a:r>
            <a:r>
              <a:rPr lang="en-US" dirty="0" smtClean="0"/>
              <a:t>will</a:t>
            </a:r>
            <a:r>
              <a:rPr lang="en-US" baseline="0" dirty="0" smtClean="0"/>
              <a:t> want to compare the reprocessed zero phase, full stack response to the modeled zero phase, full stack response (upper compare box; center column in yellow). If a model with oil or gas compares quite well to the reprocessed seismic, then my confidence in HC is increased.</a:t>
            </a:r>
          </a:p>
          <a:p>
            <a:endParaRPr lang="en-US" baseline="0" dirty="0" smtClean="0"/>
          </a:p>
          <a:p>
            <a:r>
              <a:rPr lang="en-US" baseline="0" dirty="0" smtClean="0"/>
              <a:t>We can then consider AVO – amplitude vs offset (topic of next lesson). If an AVO model with oil or gas compares quite well to partial stacks of the reprocessed seismic, then my confidence in HC has increased.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12</a:t>
            </a:fld>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r>
              <a:rPr lang="en-US" dirty="0" smtClean="0"/>
              <a:t>Let’s now look at what characteristics</a:t>
            </a:r>
            <a:r>
              <a:rPr lang="en-US" baseline="0" dirty="0" smtClean="0"/>
              <a:t> a DHI can have. There are seven (7) main c</a:t>
            </a:r>
            <a:r>
              <a:rPr lang="en-US" dirty="0" smtClean="0"/>
              <a:t>haracteristics that we look for.</a:t>
            </a:r>
            <a:r>
              <a:rPr lang="en-US" baseline="0" dirty="0" smtClean="0"/>
              <a:t> The more our prospect has, the merrier we are!</a:t>
            </a:r>
          </a:p>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the top of everyone’s list is Amplitude Strength.</a:t>
            </a:r>
            <a:r>
              <a:rPr lang="en-US" baseline="0" dirty="0" smtClean="0"/>
              <a:t> </a:t>
            </a:r>
            <a:r>
              <a:rPr lang="en-US" dirty="0" smtClean="0"/>
              <a:t>We’ve already</a:t>
            </a:r>
            <a:r>
              <a:rPr lang="en-US" baseline="0" dirty="0" smtClean="0"/>
              <a:t> talked about how HC-filled sands have lower impedance that brine sands or </a:t>
            </a:r>
            <a:r>
              <a:rPr lang="en-US" baseline="0" dirty="0" err="1" smtClean="0"/>
              <a:t>shales</a:t>
            </a:r>
            <a:r>
              <a:rPr lang="en-US" baseline="0" dirty="0" smtClean="0"/>
              <a:t>. Oil sands can have up to moderate amplitude strength. Gas sands can have very high amplitude strength.</a:t>
            </a:r>
          </a:p>
          <a:p>
            <a:r>
              <a:rPr lang="en-US" baseline="0" dirty="0" smtClean="0"/>
              <a:t>People talk about “bright spots” when referring to anomalously strong amplitudes caused by the presence of HCs. You can also appreciate the need for “DHI friendly” data processing. If a processing step “balances” amplitudes if any way, anomalous values are reduced which could mask a DHI-related amplitude.</a:t>
            </a:r>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14</a:t>
            </a:fld>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a:t>
            </a:r>
            <a:r>
              <a:rPr lang="en-US" baseline="0" dirty="0" smtClean="0"/>
              <a:t> your data have been processed to get relative or true impedance, than you can look for low impedance anomalies. Not many data sets are processed to get impedance sections, so data are needed to check if this signature is rare. High amplitudes can be caused by an anomalously high impedance interval (e.g., a volcanic sill, cemented sandstones, carbonate interval). Thus, some “bright spots” have been drilled only to find high impedance rocks, not HCs. </a:t>
            </a:r>
            <a:r>
              <a:rPr lang="en-US" dirty="0" smtClean="0"/>
              <a:t>On this slide, there is a bright spot on the reflection amplitude section (upper).</a:t>
            </a:r>
            <a:r>
              <a:rPr lang="en-US" baseline="0" dirty="0" smtClean="0"/>
              <a:t> </a:t>
            </a:r>
            <a:r>
              <a:rPr lang="en-US" dirty="0" smtClean="0"/>
              <a:t>The impedance section (lower) confirms there is an anomalously low impedance interval that might indicate HCs.</a:t>
            </a:r>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15</a:t>
            </a:fld>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basins where</a:t>
            </a:r>
            <a:r>
              <a:rPr lang="en-US" baseline="0" dirty="0" smtClean="0"/>
              <a:t> the rock and fluid properties are “just right,” we can use the AVO (Amplitude vs Offset) response to evaluate the types of fluids in a prospect. In these “Goldilocks” basins, there are changes in seismic amplitudes as a function of reflection angle. These changes have different relationships for brine-, oil-, and gas-filled reservoirs. We’ll study this in some detail in the next lesson.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the slide, we show three (3) traces.</a:t>
            </a:r>
            <a:r>
              <a:rPr lang="en-US" baseline="0" dirty="0" smtClean="0"/>
              <a:t> </a:t>
            </a:r>
            <a:r>
              <a:rPr lang="en-US" dirty="0" smtClean="0"/>
              <a:t>On the left is a zero offset modeled trace.</a:t>
            </a:r>
            <a:r>
              <a:rPr lang="en-US" baseline="0" dirty="0" smtClean="0"/>
              <a:t> </a:t>
            </a:r>
            <a:r>
              <a:rPr lang="en-US" dirty="0" smtClean="0"/>
              <a:t>In the center is a trace modeled for near angles (e.g., 5</a:t>
            </a:r>
            <a:r>
              <a:rPr lang="en-US" dirty="0" smtClean="0">
                <a:latin typeface="Arial"/>
                <a:cs typeface="Arial"/>
              </a:rPr>
              <a:t>° to 15°).</a:t>
            </a:r>
            <a:r>
              <a:rPr lang="en-US" baseline="0" dirty="0" smtClean="0">
                <a:latin typeface="Arial"/>
                <a:cs typeface="Arial"/>
              </a:rPr>
              <a:t> </a:t>
            </a:r>
            <a:r>
              <a:rPr lang="en-US" dirty="0" smtClean="0">
                <a:latin typeface="Arial"/>
                <a:cs typeface="Arial"/>
              </a:rPr>
              <a:t>On the right </a:t>
            </a:r>
            <a:r>
              <a:rPr lang="en-US" dirty="0" smtClean="0"/>
              <a:t>is a trace modeled for far angles (e.g., 20</a:t>
            </a:r>
            <a:r>
              <a:rPr lang="en-US" dirty="0" smtClean="0">
                <a:latin typeface="Arial"/>
                <a:cs typeface="Arial"/>
              </a:rPr>
              <a:t>° to 30°).</a:t>
            </a:r>
            <a:r>
              <a:rPr lang="en-US" baseline="0" dirty="0" smtClean="0">
                <a:latin typeface="Arial"/>
                <a:cs typeface="Arial"/>
              </a:rPr>
              <a:t> </a:t>
            </a:r>
            <a:r>
              <a:rPr lang="en-US" dirty="0" smtClean="0">
                <a:latin typeface="Arial"/>
                <a:cs typeface="Arial"/>
              </a:rPr>
              <a:t>Notice how the trough at the top of the reservoir and the peak at its base are more negative/positive left-to-right.</a:t>
            </a:r>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16</a:t>
            </a:fld>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four (4) indicators of</a:t>
            </a:r>
            <a:r>
              <a:rPr lang="en-US" baseline="0" dirty="0" smtClean="0"/>
              <a:t> a possible fluid contact. We have already discussed the possible change in impedance in a reservoir as the fluid type changes (e.g., gas to oil or brine). The first of these four (4) is a flat spot; a seismic reflection due to the impedance changes across the fluid contact. To be seen, the reservoir has to be thick enough given seismic resolution constraints, say 50 meters or more.</a:t>
            </a:r>
          </a:p>
          <a:p>
            <a:endParaRPr lang="en-US" baseline="0" dirty="0" smtClean="0"/>
          </a:p>
          <a:p>
            <a:r>
              <a:rPr lang="en-US" baseline="0" dirty="0" smtClean="0"/>
              <a:t>The image shows a flat spot at a Norwegian field. Note the black reflection, fairly flat, that cuts across the dipping stratigraphy.</a:t>
            </a:r>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17</a:t>
            </a:fld>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HC-filled</a:t>
            </a:r>
            <a:r>
              <a:rPr lang="en-US" baseline="0" dirty="0" smtClean="0"/>
              <a:t> sands are always low impedance relative to brine-sands and </a:t>
            </a:r>
            <a:r>
              <a:rPr lang="en-US" baseline="0" dirty="0" err="1" smtClean="0"/>
              <a:t>shales</a:t>
            </a:r>
            <a:r>
              <a:rPr lang="en-US" baseline="0" dirty="0" smtClean="0"/>
              <a:t>. In some cases, HC-sand is low impedance, but brine-sand has higher impedance than encasing </a:t>
            </a:r>
            <a:r>
              <a:rPr lang="en-US" baseline="0" dirty="0" err="1" smtClean="0"/>
              <a:t>shales</a:t>
            </a:r>
            <a:r>
              <a:rPr lang="en-US" baseline="0" dirty="0" smtClean="0"/>
              <a:t>. This means that the shale/HC-sand interface (top of reservoir) has a negative RC, but a shale/brine-sand interface has a positive RC.</a:t>
            </a:r>
          </a:p>
          <a:p>
            <a:endParaRPr lang="en-US" baseline="0" dirty="0" smtClean="0"/>
          </a:p>
          <a:p>
            <a:r>
              <a:rPr lang="en-US" baseline="0" dirty="0" smtClean="0"/>
              <a:t>In the displayed seismic line, a peak represents a –RC, and a trough represents a +RC. Thus, along the top of the reservoir sand there is a ‘polarity reversal’ – the top sand reflection changes from peak to trough. Thus, a likely explanation for a polarity reversal is that there has been a change in fluid type in a porous interval.</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18</a:t>
            </a:fld>
            <a:endParaRPr lang="en-US"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fluid contact indicator is an abrupt downdip amplitude termination,</a:t>
            </a:r>
            <a:r>
              <a:rPr lang="en-US" baseline="0" dirty="0" smtClean="0"/>
              <a:t> which </a:t>
            </a:r>
            <a:r>
              <a:rPr lang="en-US" dirty="0" smtClean="0"/>
              <a:t>is caused when shale and brine-sands have similar impedance, and so generate low amplitude reflections.</a:t>
            </a:r>
            <a:r>
              <a:rPr lang="en-US" baseline="0" dirty="0" smtClean="0"/>
              <a:t> </a:t>
            </a:r>
            <a:r>
              <a:rPr lang="en-US" dirty="0" smtClean="0"/>
              <a:t>HCs</a:t>
            </a:r>
            <a:r>
              <a:rPr lang="en-US" baseline="0" dirty="0" smtClean="0"/>
              <a:t> in the reservoir result in anomalous impedances and high RCs, so amplitudes are high where HCs are present.</a:t>
            </a:r>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19</a:t>
            </a:fld>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r>
              <a:rPr lang="en-US" dirty="0" smtClean="0"/>
              <a:t>This is a list of the eight (8) main topics we will cover.</a:t>
            </a:r>
            <a:r>
              <a:rPr lang="en-US" baseline="0" dirty="0" smtClean="0"/>
              <a:t> The f</a:t>
            </a:r>
            <a:r>
              <a:rPr lang="en-US" dirty="0" smtClean="0"/>
              <a:t>irst topic is: What is a DHI?</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Since a fluid contact is almost always flat in depth, any HC indicator should conform to a specific depth contour.</a:t>
            </a:r>
            <a:r>
              <a:rPr lang="en-US" baseline="0" dirty="0" smtClean="0"/>
              <a:t> </a:t>
            </a:r>
            <a:r>
              <a:rPr lang="en-US" dirty="0" smtClean="0"/>
              <a:t>This amplitude map for the top of a sandy interval has some high amplitudes.</a:t>
            </a:r>
            <a:r>
              <a:rPr lang="en-US" baseline="0" dirty="0" smtClean="0"/>
              <a:t> </a:t>
            </a:r>
            <a:r>
              <a:rPr lang="en-US" dirty="0" smtClean="0"/>
              <a:t>The downdip extent of the amplitudes “fit” a particular depth contour.</a:t>
            </a:r>
          </a:p>
          <a:p>
            <a:endParaRPr lang="en-US" dirty="0" smtClean="0"/>
          </a:p>
          <a:p>
            <a:r>
              <a:rPr lang="en-US" dirty="0" smtClean="0"/>
              <a:t>If the seismic data is in units of TWT instead of depth, the “fit” to a TWT contour may not be so good.</a:t>
            </a:r>
            <a:r>
              <a:rPr lang="en-US" baseline="0" dirty="0" smtClean="0"/>
              <a:t> </a:t>
            </a:r>
            <a:r>
              <a:rPr lang="en-US" dirty="0" smtClean="0"/>
              <a:t>This is because some lateral velocity changes in the rocks above the reservoir (overburden) can distort the</a:t>
            </a:r>
            <a:r>
              <a:rPr lang="en-US" baseline="0" dirty="0" smtClean="0"/>
              <a:t> TWT representation</a:t>
            </a:r>
            <a:r>
              <a:rPr lang="en-US" dirty="0" smtClean="0"/>
              <a:t> of the reservoir top.</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i="0" dirty="0" smtClean="0">
                <a:solidFill>
                  <a:srgbClr val="FFFF00"/>
                </a:solidFill>
                <a:latin typeface="Verdana" pitchFamily="34" charset="0"/>
                <a:cs typeface="Arial" pitchFamily="34" charset="0"/>
              </a:rPr>
              <a:t>For our exercise example, there is a fluid contact at 1151 m.</a:t>
            </a:r>
            <a:r>
              <a:rPr lang="en-US" altLang="en-US" sz="1200" i="0" baseline="0" dirty="0" smtClean="0">
                <a:solidFill>
                  <a:srgbClr val="FFFF00"/>
                </a:solidFill>
                <a:latin typeface="Verdana" pitchFamily="34" charset="0"/>
                <a:cs typeface="Arial" pitchFamily="34" charset="0"/>
              </a:rPr>
              <a:t> </a:t>
            </a:r>
            <a:r>
              <a:rPr lang="en-US" altLang="en-US" sz="1200" b="0" i="0" dirty="0" smtClean="0">
                <a:solidFill>
                  <a:srgbClr val="FFFF00"/>
                </a:solidFill>
                <a:latin typeface="Verdana" pitchFamily="34" charset="0"/>
                <a:cs typeface="Arial" pitchFamily="34" charset="0"/>
              </a:rPr>
              <a:t>The anomalous amplitudes and fluid contact</a:t>
            </a:r>
            <a:r>
              <a:rPr lang="en-US" altLang="en-US" sz="1200" b="0" i="0" baseline="0" dirty="0" smtClean="0">
                <a:solidFill>
                  <a:srgbClr val="FFFF00"/>
                </a:solidFill>
                <a:latin typeface="Verdana" pitchFamily="34" charset="0"/>
                <a:cs typeface="Arial" pitchFamily="34" charset="0"/>
              </a:rPr>
              <a:t> reflection are not “flat” in TWT.</a:t>
            </a:r>
            <a:endParaRPr lang="en-US" altLang="en-US" sz="1200" b="0" i="0" dirty="0" smtClean="0">
              <a:solidFill>
                <a:srgbClr val="FFFF00"/>
              </a:solidFill>
              <a:latin typeface="Verdana" pitchFamily="34" charset="0"/>
              <a:cs typeface="Arial" pitchFamily="34" charset="0"/>
            </a:endParaRPr>
          </a:p>
          <a:p>
            <a:r>
              <a:rPr lang="en-US" dirty="0" smtClean="0"/>
              <a:t> </a:t>
            </a:r>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20</a:t>
            </a:fld>
            <a:endParaRPr lang="en-US"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three (3) other indicators that are positive indicators of HCs, but with lower degrees of</a:t>
            </a:r>
            <a:r>
              <a:rPr lang="en-US" baseline="0" dirty="0" smtClean="0"/>
              <a:t> confidence. The first is a seismic chimney – a wide zone of poor reflection continuity and amplitude. This can be due to gas leaking into rocks above the reservoir, causing chaotic changes to the velocity/impedance values. Standard processing yields inaccurate velocities for the chimney zone and thus poor imaging.</a:t>
            </a:r>
          </a:p>
          <a:p>
            <a:endParaRPr lang="en-US" baseline="0" dirty="0" smtClean="0"/>
          </a:p>
          <a:p>
            <a:r>
              <a:rPr lang="en-US" baseline="0" dirty="0" smtClean="0"/>
              <a:t>The presence of a chimney is a good news – bad news situation. The good news is that HCs were generated and trapped, but the seal is letting gas out. The bad news is that the seal does leak and perhaps all the HCs are gone. The pessimist says the trap is breached and so we should not drill. The optimist says gas is leaking, which means more room in the trap for oil!</a:t>
            </a:r>
          </a:p>
          <a:p>
            <a:endParaRPr lang="en-US" baseline="0"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r>
              <a:rPr lang="en-US" dirty="0" smtClean="0"/>
              <a:t>Since the velocities of a HC-bearing</a:t>
            </a:r>
            <a:r>
              <a:rPr lang="en-US" baseline="0" dirty="0" smtClean="0"/>
              <a:t> zone is different from other rocks, there can be a sag or pull-up on TWT sections associated with the presence of HCs. A sag means lower than normal velocities, so it takes longer for rays to travel down and back to the surface. A pull-up means higher than normal velocities, so it takes less time for rays to travel down and back to the surface. Most of the time, the presence of HCs results in lower than normal velocities, so a sag is more likely.</a:t>
            </a:r>
          </a:p>
          <a:p>
            <a:endParaRPr lang="en-US" baseline="0" dirty="0" smtClean="0"/>
          </a:p>
          <a:p>
            <a:r>
              <a:rPr lang="en-US" baseline="0" dirty="0" smtClean="0"/>
              <a:t>Various other things can alter the velocities along a seismic section, such as </a:t>
            </a:r>
            <a:r>
              <a:rPr lang="en-US" baseline="0" dirty="0" err="1" smtClean="0"/>
              <a:t>lithologic</a:t>
            </a:r>
            <a:r>
              <a:rPr lang="en-US" baseline="0" dirty="0" smtClean="0"/>
              <a:t> changes. Thus, sags and pull-ups have many causes, and do not increase our confidence in the presence of HCs too much. We want to see other DHIs in addition to sag before we can consider it a true HC indicator.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r>
              <a:rPr lang="en-US" baseline="0" dirty="0" smtClean="0"/>
              <a:t>As seismic energy passes through a HC zone, it is attenuated more severely than through other rocks. This results in image degradation below thick HC zones. There is also more attenuation of high frequencies, so there can be a noticeable change in frequency below HCs. </a:t>
            </a:r>
            <a:r>
              <a:rPr lang="en-US" dirty="0" smtClean="0"/>
              <a:t>The peaks and troughs appear “fatter” (lacking mid and high frequencies).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r>
              <a:rPr lang="en-US" dirty="0" smtClean="0"/>
              <a:t>We are working our</a:t>
            </a:r>
            <a:r>
              <a:rPr lang="en-US" baseline="0" dirty="0" smtClean="0"/>
              <a:t> way </a:t>
            </a:r>
            <a:r>
              <a:rPr lang="en-US" dirty="0" smtClean="0"/>
              <a:t>down the list.</a:t>
            </a:r>
            <a:r>
              <a:rPr lang="en-US" baseline="0" dirty="0" smtClean="0"/>
              <a:t> </a:t>
            </a:r>
            <a:r>
              <a:rPr lang="en-US" dirty="0" smtClean="0"/>
              <a:t>We</a:t>
            </a:r>
            <a:r>
              <a:rPr lang="en-US" baseline="0" dirty="0" smtClean="0"/>
              <a:t> can use seismic modeling to verify what type of seismic response to HC we should expect.</a:t>
            </a: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r>
              <a:rPr lang="en-US" dirty="0" smtClean="0"/>
              <a:t>Let’s say that we</a:t>
            </a:r>
            <a:r>
              <a:rPr lang="en-US" baseline="0" dirty="0" smtClean="0"/>
              <a:t> are </a:t>
            </a:r>
            <a:r>
              <a:rPr lang="en-US" dirty="0" smtClean="0"/>
              <a:t>working in the western</a:t>
            </a:r>
            <a:r>
              <a:rPr lang="en-US" baseline="0" dirty="0" smtClean="0"/>
              <a:t> Gulf of Mexico, and are interested in Middle Miocene sands at depths of 2000 to 2400 m. For this area and this depth range, </a:t>
            </a:r>
            <a:r>
              <a:rPr lang="en-US" sz="2600" kern="1200" baseline="0" dirty="0" smtClean="0">
                <a:solidFill>
                  <a:schemeClr val="tx1"/>
                </a:solidFill>
                <a:latin typeface="Times New Roman" pitchFamily="18" charset="0"/>
                <a:ea typeface="+mn-ea"/>
                <a:cs typeface="+mn-cs"/>
              </a:rPr>
              <a:t>would we</a:t>
            </a:r>
            <a:r>
              <a:rPr lang="en-US" sz="2600" kern="1200" dirty="0" smtClean="0">
                <a:solidFill>
                  <a:schemeClr val="tx1"/>
                </a:solidFill>
                <a:latin typeface="Times New Roman" pitchFamily="18" charset="0"/>
                <a:ea typeface="+mn-ea"/>
                <a:cs typeface="+mn-cs"/>
              </a:rPr>
              <a:t> expect a distinct seismic response if hydrocarbons are present in porous zones?</a:t>
            </a:r>
            <a:r>
              <a:rPr lang="en-US" sz="2600" kern="1200" baseline="0" dirty="0" smtClean="0">
                <a:solidFill>
                  <a:schemeClr val="tx1"/>
                </a:solidFill>
                <a:latin typeface="Times New Roman" pitchFamily="18" charset="0"/>
                <a:ea typeface="+mn-ea"/>
                <a:cs typeface="+mn-cs"/>
              </a:rPr>
              <a:t> First, s</a:t>
            </a:r>
            <a:r>
              <a:rPr lang="en-US" sz="2600" kern="1200" dirty="0" smtClean="0">
                <a:solidFill>
                  <a:schemeClr val="tx1"/>
                </a:solidFill>
                <a:latin typeface="Times New Roman" pitchFamily="18" charset="0"/>
                <a:ea typeface="+mn-ea"/>
                <a:cs typeface="+mn-cs"/>
              </a:rPr>
              <a:t>hould I</a:t>
            </a:r>
            <a:r>
              <a:rPr lang="en-US" sz="2600" kern="1200" baseline="0" dirty="0" smtClean="0">
                <a:solidFill>
                  <a:schemeClr val="tx1"/>
                </a:solidFill>
                <a:latin typeface="Times New Roman" pitchFamily="18" charset="0"/>
                <a:ea typeface="+mn-ea"/>
                <a:cs typeface="+mn-cs"/>
              </a:rPr>
              <a:t> expect a</a:t>
            </a:r>
            <a:r>
              <a:rPr lang="en-US" sz="2600" kern="1200" dirty="0" smtClean="0">
                <a:solidFill>
                  <a:schemeClr val="tx1"/>
                </a:solidFill>
                <a:latin typeface="Times New Roman" pitchFamily="18" charset="0"/>
                <a:ea typeface="+mn-ea"/>
                <a:cs typeface="+mn-cs"/>
              </a:rPr>
              <a:t>n amplitude anomaly?</a:t>
            </a:r>
            <a:r>
              <a:rPr lang="en-US" sz="2600" kern="1200" baseline="0" dirty="0" smtClean="0">
                <a:solidFill>
                  <a:schemeClr val="tx1"/>
                </a:solidFill>
                <a:latin typeface="Times New Roman" pitchFamily="18" charset="0"/>
                <a:ea typeface="+mn-ea"/>
                <a:cs typeface="+mn-cs"/>
              </a:rPr>
              <a:t> And, second, s</a:t>
            </a:r>
            <a:r>
              <a:rPr lang="en-US" sz="2600" kern="1200" dirty="0" smtClean="0">
                <a:solidFill>
                  <a:schemeClr val="tx1"/>
                </a:solidFill>
                <a:latin typeface="Times New Roman" pitchFamily="18" charset="0"/>
                <a:ea typeface="+mn-ea"/>
                <a:cs typeface="+mn-cs"/>
              </a:rPr>
              <a:t>hould I expect an amplitude vs. offset? </a:t>
            </a:r>
            <a:r>
              <a:rPr lang="en-US" sz="2600" kern="1200" dirty="0" smtClean="0">
                <a:solidFill>
                  <a:srgbClr val="0000FF"/>
                </a:solidFill>
                <a:latin typeface="Times New Roman" pitchFamily="18" charset="0"/>
                <a:ea typeface="+mn-ea"/>
                <a:cs typeface="+mn-cs"/>
              </a:rPr>
              <a:t>AVO is the topic of the next lesson.</a:t>
            </a:r>
          </a:p>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xfrm>
            <a:off x="1239942" y="3329222"/>
            <a:ext cx="6816518" cy="3155638"/>
          </a:xfrm>
          <a:noFill/>
          <a:ln/>
        </p:spPr>
        <p:txBody>
          <a:bodyPr/>
          <a:lstStyle/>
          <a:p>
            <a:r>
              <a:rPr lang="en-US" dirty="0" smtClean="0"/>
              <a:t>Perhaps</a:t>
            </a:r>
            <a:r>
              <a:rPr lang="en-US" baseline="0" dirty="0" smtClean="0"/>
              <a:t> we </a:t>
            </a:r>
            <a:r>
              <a:rPr lang="en-US" dirty="0" smtClean="0"/>
              <a:t>have a well near the area of interest with Mid Miocene sands that are filled with</a:t>
            </a:r>
            <a:r>
              <a:rPr lang="en-US" baseline="0" dirty="0" smtClean="0"/>
              <a:t> brine. We can generate a 1D seismic model – a synthetic trace.</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1239942" y="3329222"/>
            <a:ext cx="6816518" cy="3155638"/>
          </a:xfrm>
          <a:noFill/>
          <a:ln/>
        </p:spPr>
        <p:txBody>
          <a:bodyPr/>
          <a:lstStyle/>
          <a:p>
            <a:r>
              <a:rPr lang="en-US" dirty="0" smtClean="0"/>
              <a:t>If</a:t>
            </a:r>
            <a:r>
              <a:rPr lang="en-US" baseline="0" dirty="0" smtClean="0"/>
              <a:t> I know something about rock and fluid properties in my area, perhaps from other wells, then we can edit the 1D model. We can assign the Mid Miocene sand the velocity and density of an oil sand, and generate a seismic trace for what the seismic response should be for and oil-filled sand. We call this a “pseudo-well,” a “what if” well.</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xfrm>
            <a:off x="1239942" y="3329222"/>
            <a:ext cx="6816518" cy="3155638"/>
          </a:xfrm>
          <a:noFill/>
          <a:ln/>
        </p:spPr>
        <p:txBody>
          <a:bodyPr/>
          <a:lstStyle/>
          <a:p>
            <a:r>
              <a:rPr lang="en-US" dirty="0" smtClean="0"/>
              <a:t>Similarly, </a:t>
            </a:r>
            <a:r>
              <a:rPr lang="en-US" baseline="0" dirty="0" smtClean="0"/>
              <a:t>we can give the Mid Miocene sand the velocity and density of a gas sand. Then, we can generate a seismic trace for what the seismic response should be for and gas-filled sand.</a:t>
            </a:r>
            <a:endParaRPr lang="en-US" dirty="0" smtClean="0"/>
          </a:p>
          <a:p>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1239942" y="3329222"/>
            <a:ext cx="6816518" cy="3155638"/>
          </a:xfrm>
          <a:noFill/>
          <a:ln/>
        </p:spPr>
        <p:txBody>
          <a:bodyPr/>
          <a:lstStyle/>
          <a:p>
            <a:r>
              <a:rPr lang="en-US" dirty="0" smtClean="0"/>
              <a:t>Here are the three (3) models for the three (3) fluid types.</a:t>
            </a:r>
            <a:r>
              <a:rPr lang="en-US" baseline="0" dirty="0" smtClean="0"/>
              <a:t> </a:t>
            </a:r>
            <a:r>
              <a:rPr lang="en-US" dirty="0" smtClean="0"/>
              <a:t>The model on the left is a real well.</a:t>
            </a:r>
            <a:r>
              <a:rPr lang="en-US" baseline="0" dirty="0" smtClean="0"/>
              <a:t> </a:t>
            </a:r>
            <a:r>
              <a:rPr lang="en-US" dirty="0" smtClean="0"/>
              <a:t>The models in the center and on the right are pseudo wells.</a:t>
            </a:r>
            <a:r>
              <a:rPr lang="en-US" baseline="0" dirty="0" smtClean="0"/>
              <a:t> </a:t>
            </a:r>
            <a:r>
              <a:rPr lang="en-US" dirty="0" smtClean="0"/>
              <a:t>These are zero offset (normal incidence) models.</a:t>
            </a:r>
            <a:r>
              <a:rPr lang="en-US" baseline="0" dirty="0" smtClean="0"/>
              <a:t> </a:t>
            </a:r>
            <a:r>
              <a:rPr lang="en-US" dirty="0" smtClean="0"/>
              <a:t>You’ll see in the next lesson that we can also model seismic traces for different incidence angles.</a:t>
            </a:r>
          </a:p>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DHI is</a:t>
            </a:r>
            <a:r>
              <a:rPr lang="en-US" baseline="0" dirty="0" smtClean="0"/>
              <a:t> an acronym for Direct Hydrocarbon Indicator. There is an anomalous seismic response caused by the presence of HCs. DHIs occur when a change in pore fluids causes a change in rock properties. DHIs display one or more characteristics that are consistent with HCs in pores.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r>
              <a:rPr lang="en-US" dirty="0" smtClean="0"/>
              <a:t>Our next topic is DHI Validity.</a:t>
            </a:r>
          </a:p>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2895600" y="525463"/>
            <a:ext cx="3505200" cy="2628900"/>
          </a:xfrm>
          <a:ln/>
        </p:spPr>
      </p:sp>
      <p:sp>
        <p:nvSpPr>
          <p:cNvPr id="36867" name="Rectangle 3"/>
          <p:cNvSpPr>
            <a:spLocks noGrp="1" noChangeArrowheads="1"/>
          </p:cNvSpPr>
          <p:nvPr>
            <p:ph type="body" idx="1"/>
          </p:nvPr>
        </p:nvSpPr>
        <p:spPr>
          <a:xfrm>
            <a:off x="1240083" y="3329940"/>
            <a:ext cx="6816235" cy="3154680"/>
          </a:xfrm>
          <a:noFill/>
          <a:ln w="9525"/>
        </p:spPr>
        <p:txBody>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If your prospect has one or more DHI characteristics, you have to evaluate the validity of these as true HC indicators.</a:t>
            </a:r>
            <a:r>
              <a:rPr lang="en-US" baseline="0" dirty="0" smtClean="0"/>
              <a:t> </a:t>
            </a:r>
            <a:r>
              <a:rPr lang="en-US" dirty="0" smtClean="0"/>
              <a:t>Three (3) factors need to be considered:</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   1.  DHI Quality – how good does the DHI appear to be?</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   2.  DHI Confidence – how confident are you of the data?</a:t>
            </a:r>
          </a:p>
          <a:p>
            <a:pPr marL="0" marR="0" lvl="1" indent="0" algn="l" defTabSz="914400" rtl="0" eaLnBrk="0" fontAlgn="base" latinLnBrk="0" hangingPunct="0">
              <a:lnSpc>
                <a:spcPct val="100000"/>
              </a:lnSpc>
              <a:spcBef>
                <a:spcPct val="30000"/>
              </a:spcBef>
              <a:spcAft>
                <a:spcPct val="0"/>
              </a:spcAft>
              <a:buClrTx/>
              <a:buSzTx/>
              <a:buFontTx/>
              <a:buNone/>
              <a:tabLst/>
              <a:defRPr/>
            </a:pPr>
            <a:r>
              <a:rPr lang="en-US" dirty="0" smtClean="0"/>
              <a:t>   3.  DHI Collaboration – how many types of DHI characteristics support the validity that HCs are present?</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2895600" y="525463"/>
            <a:ext cx="3505200" cy="2628900"/>
          </a:xfrm>
          <a:ln/>
        </p:spPr>
      </p:sp>
      <p:sp>
        <p:nvSpPr>
          <p:cNvPr id="36867" name="Rectangle 3"/>
          <p:cNvSpPr>
            <a:spLocks noGrp="1" noChangeArrowheads="1"/>
          </p:cNvSpPr>
          <p:nvPr>
            <p:ph type="body" idx="1"/>
          </p:nvPr>
        </p:nvSpPr>
        <p:spPr>
          <a:xfrm>
            <a:off x="1240083" y="3329940"/>
            <a:ext cx="6816235" cy="3154680"/>
          </a:xfrm>
          <a:noFill/>
          <a:ln w="9525"/>
        </p:spPr>
        <p:txBody>
          <a:bodyPr/>
          <a:lstStyle/>
          <a:p>
            <a:r>
              <a:rPr lang="en-US" dirty="0" smtClean="0"/>
              <a:t>Let’s say that I have identified a Middle Miocene prospect in the western</a:t>
            </a:r>
            <a:r>
              <a:rPr lang="en-US" baseline="0" dirty="0" smtClean="0"/>
              <a:t> Gulf of Mexico. It has several DHI characteristics/signatures. We need to rate the quality of each DHI signature that we see – perhaps on a scale of 0 to 10.</a:t>
            </a:r>
            <a:endParaRPr lang="en-US" dirty="0" smtClean="0"/>
          </a:p>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2895600" y="525463"/>
            <a:ext cx="3505200" cy="2628900"/>
          </a:xfrm>
          <a:ln/>
        </p:spPr>
      </p:sp>
      <p:sp>
        <p:nvSpPr>
          <p:cNvPr id="36867" name="Rectangle 3"/>
          <p:cNvSpPr>
            <a:spLocks noGrp="1" noChangeArrowheads="1"/>
          </p:cNvSpPr>
          <p:nvPr>
            <p:ph type="body" idx="1"/>
          </p:nvPr>
        </p:nvSpPr>
        <p:spPr>
          <a:xfrm>
            <a:off x="1240083" y="3329940"/>
            <a:ext cx="6816235" cy="3154680"/>
          </a:xfrm>
          <a:noFill/>
          <a:ln w="9525"/>
        </p:spPr>
        <p:txBody>
          <a:bodyPr/>
          <a:lstStyle/>
          <a:p>
            <a:r>
              <a:rPr lang="en-US" dirty="0" smtClean="0"/>
              <a:t>I’d also have to consider the quality of the seismic data that forms the basis of the DHI.</a:t>
            </a:r>
            <a:r>
              <a:rPr lang="en-US" baseline="0" dirty="0" smtClean="0"/>
              <a:t> </a:t>
            </a:r>
            <a:r>
              <a:rPr lang="en-US" dirty="0" smtClean="0"/>
              <a:t>Do</a:t>
            </a:r>
            <a:r>
              <a:rPr lang="en-US" baseline="0" dirty="0" smtClean="0"/>
              <a:t> we </a:t>
            </a:r>
            <a:r>
              <a:rPr lang="en-US" dirty="0" smtClean="0"/>
              <a:t>have one, or six or 20+ nearby wells that we can calibrate the seismic response for an oil, gas and brine sand?</a:t>
            </a:r>
            <a:r>
              <a:rPr lang="en-US" baseline="0" dirty="0" smtClean="0"/>
              <a:t> </a:t>
            </a:r>
            <a:r>
              <a:rPr lang="en-US" dirty="0" smtClean="0"/>
              <a:t>Do we have a reasonable about of velocity and density data for different lithologies and fluid-fills?</a:t>
            </a:r>
            <a:r>
              <a:rPr lang="en-US" baseline="0" dirty="0" smtClean="0"/>
              <a:t> </a:t>
            </a:r>
            <a:r>
              <a:rPr lang="en-US" dirty="0" smtClean="0"/>
              <a:t>Do</a:t>
            </a:r>
            <a:r>
              <a:rPr lang="en-US" baseline="0" dirty="0" smtClean="0"/>
              <a:t> we</a:t>
            </a:r>
            <a:r>
              <a:rPr lang="en-US" dirty="0" smtClean="0"/>
              <a:t> have some seismic data that has been converted to impedance sections?</a:t>
            </a:r>
            <a:r>
              <a:rPr lang="en-US" baseline="0" dirty="0" smtClean="0"/>
              <a:t> </a:t>
            </a:r>
            <a:r>
              <a:rPr lang="en-US" dirty="0" smtClean="0"/>
              <a:t>What type of seismic data do we have and how recent are</a:t>
            </a:r>
            <a:r>
              <a:rPr lang="en-US" baseline="0" dirty="0" smtClean="0"/>
              <a:t> the seismic data sets (assuming newer data has better quality)?</a:t>
            </a:r>
          </a:p>
          <a:p>
            <a:endParaRPr lang="en-US" baseline="0" dirty="0" smtClean="0"/>
          </a:p>
          <a:p>
            <a:r>
              <a:rPr lang="en-US" baseline="0" dirty="0" smtClean="0"/>
              <a:t>For example, my prospect has a few 2D lines from the 1980s and one 3D survey from 2008. What is the quality of each seismic data set, perhaps on a scale of 1 to 5? How much seismic do we have?</a:t>
            </a:r>
          </a:p>
          <a:p>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xfrm>
            <a:off x="2895600" y="525463"/>
            <a:ext cx="3505200" cy="2628900"/>
          </a:xfrm>
          <a:ln/>
        </p:spPr>
      </p:sp>
      <p:sp>
        <p:nvSpPr>
          <p:cNvPr id="36867" name="Rectangle 3"/>
          <p:cNvSpPr>
            <a:spLocks noGrp="1" noChangeArrowheads="1"/>
          </p:cNvSpPr>
          <p:nvPr>
            <p:ph type="body" idx="1"/>
          </p:nvPr>
        </p:nvSpPr>
        <p:spPr>
          <a:xfrm>
            <a:off x="1240083" y="3329940"/>
            <a:ext cx="6816235" cy="3154680"/>
          </a:xfrm>
          <a:noFill/>
          <a:ln w="9525"/>
        </p:spPr>
        <p:txBody>
          <a:bodyPr/>
          <a:lstStyle/>
          <a:p>
            <a:r>
              <a:rPr lang="en-US" dirty="0" smtClean="0"/>
              <a:t>There are a number of ways we can display the information.</a:t>
            </a:r>
            <a:r>
              <a:rPr lang="en-US" baseline="0" dirty="0" smtClean="0"/>
              <a:t> We </a:t>
            </a:r>
            <a:r>
              <a:rPr lang="en-US" dirty="0" smtClean="0"/>
              <a:t>can cross-plot DHI quality versus DHI confidence to get at a relative prospect risk,</a:t>
            </a:r>
            <a:r>
              <a:rPr lang="en-US" baseline="0" dirty="0" smtClean="0"/>
              <a:t> and we can generate a radar plot to show the relative strength or weakness of different factors.</a:t>
            </a: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1239942" y="3329222"/>
            <a:ext cx="6816518" cy="3155638"/>
          </a:xfrm>
          <a:noFill/>
          <a:ln/>
        </p:spPr>
        <p:txBody>
          <a:bodyPr/>
          <a:lstStyle/>
          <a:p>
            <a:r>
              <a:rPr lang="en-US" dirty="0" smtClean="0"/>
              <a:t>There are some other methods that are becoming more available.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r>
              <a:rPr lang="en-US" dirty="0" smtClean="0"/>
              <a:t>HC-bearing</a:t>
            </a:r>
            <a:r>
              <a:rPr lang="en-US" baseline="0" dirty="0" smtClean="0"/>
              <a:t> sands tend to have much lower V</a:t>
            </a:r>
            <a:r>
              <a:rPr lang="en-US" baseline="-25000" dirty="0" smtClean="0"/>
              <a:t>p</a:t>
            </a:r>
            <a:r>
              <a:rPr lang="en-US" baseline="0" dirty="0" smtClean="0"/>
              <a:t>/V</a:t>
            </a:r>
            <a:r>
              <a:rPr lang="en-US" baseline="-25000" dirty="0" smtClean="0"/>
              <a:t>s</a:t>
            </a:r>
            <a:r>
              <a:rPr lang="en-US" baseline="0" dirty="0" smtClean="0"/>
              <a:t> ratios than other rocks with brine. People are starting to process seismic data so that they display V</a:t>
            </a:r>
            <a:r>
              <a:rPr lang="en-US" baseline="-25000" dirty="0" smtClean="0"/>
              <a:t>p</a:t>
            </a:r>
            <a:r>
              <a:rPr lang="en-US" baseline="0" dirty="0" smtClean="0"/>
              <a:t>/V</a:t>
            </a:r>
            <a:r>
              <a:rPr lang="en-US" baseline="-25000" dirty="0" smtClean="0"/>
              <a:t>s</a:t>
            </a:r>
            <a:r>
              <a:rPr lang="en-US" baseline="0" dirty="0" smtClean="0"/>
              <a:t> ratios (right). An explorationist can then use V</a:t>
            </a:r>
            <a:r>
              <a:rPr lang="en-US" baseline="-25000" dirty="0" smtClean="0"/>
              <a:t>p</a:t>
            </a:r>
            <a:r>
              <a:rPr lang="en-US" baseline="0" dirty="0" smtClean="0"/>
              <a:t>/V</a:t>
            </a:r>
            <a:r>
              <a:rPr lang="en-US" baseline="-25000" dirty="0" smtClean="0"/>
              <a:t>s</a:t>
            </a:r>
            <a:r>
              <a:rPr lang="en-US" baseline="0" dirty="0" smtClean="0"/>
              <a:t> sections or V</a:t>
            </a:r>
            <a:r>
              <a:rPr lang="en-US" baseline="-25000" dirty="0" smtClean="0"/>
              <a:t>p</a:t>
            </a:r>
            <a:r>
              <a:rPr lang="en-US" baseline="0" dirty="0" smtClean="0"/>
              <a:t>/V</a:t>
            </a:r>
            <a:r>
              <a:rPr lang="en-US" baseline="-25000" dirty="0" smtClean="0"/>
              <a:t>s</a:t>
            </a:r>
            <a:r>
              <a:rPr lang="en-US" baseline="0" dirty="0" smtClean="0"/>
              <a:t> seismic volumes.</a:t>
            </a:r>
          </a:p>
          <a:p>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r>
              <a:rPr lang="en-US" dirty="0" smtClean="0"/>
              <a:t>Another new technology is electro-magnetic (EM) surveys.</a:t>
            </a:r>
            <a:r>
              <a:rPr lang="en-US" baseline="0" dirty="0" smtClean="0"/>
              <a:t> </a:t>
            </a:r>
            <a:r>
              <a:rPr lang="en-US" dirty="0" smtClean="0"/>
              <a:t>These data have to be acquired, processed, and interpreted.</a:t>
            </a:r>
            <a:r>
              <a:rPr lang="en-US" baseline="0" dirty="0" smtClean="0"/>
              <a:t> </a:t>
            </a:r>
            <a:r>
              <a:rPr lang="en-US" dirty="0" smtClean="0"/>
              <a:t>HC zones have high EM resistivity.</a:t>
            </a:r>
            <a:r>
              <a:rPr lang="en-US" baseline="0" dirty="0" smtClean="0"/>
              <a:t> </a:t>
            </a:r>
            <a:r>
              <a:rPr lang="en-US" dirty="0" smtClean="0"/>
              <a:t>The EM data is interpreted in conjunction with seismic data/seismic interpretation.</a:t>
            </a:r>
          </a:p>
          <a:p>
            <a:endParaRPr lang="en-US" dirty="0" smtClean="0"/>
          </a:p>
          <a:p>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xfrm>
            <a:off x="1239942" y="3329222"/>
            <a:ext cx="6816518" cy="3155638"/>
          </a:xfrm>
          <a:noFill/>
          <a:ln/>
        </p:spPr>
        <p:txBody>
          <a:bodyPr/>
          <a:lstStyle/>
          <a:p>
            <a:r>
              <a:rPr lang="en-US" dirty="0" smtClean="0"/>
              <a:t>This slide lists some pitfalls</a:t>
            </a:r>
            <a:r>
              <a:rPr lang="en-US" baseline="0" dirty="0" smtClean="0"/>
              <a:t> with DHI analysis – the things that can go wrong. For example, a company had two prospects: one has a large anticline in the Gulf of Mexico (GOM) with a flat reflector cutting across it, and the other has a large rotated fault block in the North Sea with a flat reflector cutting across it. This company drilled the first prospect and sands were filled with brine. A post-drill analysis revealed that the flat reflector was an artifact – a seismic multiple. Having been burned in the GOM by a flat reflector, they decided to sell the North Sea prospect. Wrong decision – this prospect turned into a major gas field. The flat reflector was a true gas-water contact.</a:t>
            </a:r>
          </a:p>
          <a:p>
            <a:r>
              <a:rPr lang="en-US" baseline="0" dirty="0" smtClean="0"/>
              <a:t>   </a:t>
            </a: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xfrm>
            <a:off x="1239942" y="3329222"/>
            <a:ext cx="6816518" cy="3155638"/>
          </a:xfrm>
          <a:noFill/>
          <a:ln/>
        </p:spPr>
        <p:txBody>
          <a:bodyPr/>
          <a:lstStyle/>
          <a:p>
            <a:r>
              <a:rPr lang="en-US" altLang="en-US" dirty="0" smtClean="0"/>
              <a:t>Summary.</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need to review a few rock and fluid properties.</a:t>
            </a:r>
            <a:r>
              <a:rPr lang="en-US" baseline="0" dirty="0" smtClean="0"/>
              <a:t> </a:t>
            </a:r>
            <a:r>
              <a:rPr lang="en-US" dirty="0" smtClean="0"/>
              <a:t>This chart shows how velocity and impedance vary with increasing depth.</a:t>
            </a:r>
            <a:r>
              <a:rPr lang="en-US" baseline="0" dirty="0" smtClean="0"/>
              <a:t> </a:t>
            </a:r>
            <a:r>
              <a:rPr lang="en-US" dirty="0" smtClean="0"/>
              <a:t>Four (4) rock types are shown.</a:t>
            </a:r>
            <a:r>
              <a:rPr lang="en-US" baseline="0" dirty="0" smtClean="0"/>
              <a:t> </a:t>
            </a:r>
            <a:r>
              <a:rPr lang="en-US" dirty="0" smtClean="0"/>
              <a:t>This chart is based on data from the US Gulf of Mexico.</a:t>
            </a:r>
            <a:r>
              <a:rPr lang="en-US" baseline="0" dirty="0" smtClean="0"/>
              <a:t> </a:t>
            </a:r>
            <a:r>
              <a:rPr lang="en-US" dirty="0" smtClean="0"/>
              <a:t>Other basins have similar</a:t>
            </a:r>
            <a:r>
              <a:rPr lang="en-US" baseline="0" dirty="0" smtClean="0"/>
              <a:t> trends.</a:t>
            </a:r>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4</a:t>
            </a:fld>
            <a:endParaRPr lang="en-US"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ltLang="en-US" dirty="0" smtClean="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40</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Again using Gulf of Mexico data, this shows how a RC will change with depth.</a:t>
            </a:r>
            <a:r>
              <a:rPr lang="en-US" baseline="0" dirty="0" smtClean="0"/>
              <a:t> </a:t>
            </a:r>
            <a:r>
              <a:rPr lang="en-US" dirty="0" smtClean="0"/>
              <a:t>The blue line is for shale above a brine-filled</a:t>
            </a:r>
            <a:r>
              <a:rPr lang="en-US" baseline="0" dirty="0" smtClean="0"/>
              <a:t> sand; very shallow it is a negative RC. The green line is for </a:t>
            </a:r>
            <a:r>
              <a:rPr lang="en-US" dirty="0" smtClean="0"/>
              <a:t>shale above an oil-filled</a:t>
            </a:r>
            <a:r>
              <a:rPr lang="en-US" baseline="0" dirty="0" smtClean="0"/>
              <a:t> sand. The red line is for </a:t>
            </a:r>
            <a:r>
              <a:rPr lang="en-US" dirty="0" smtClean="0"/>
              <a:t>shale above a gas-filled</a:t>
            </a:r>
            <a:r>
              <a:rPr lang="en-US" baseline="0" dirty="0" smtClean="0"/>
              <a:t> sand.</a:t>
            </a:r>
            <a:endParaRPr lang="en-US" dirty="0" smtClean="0"/>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2897188" y="525463"/>
            <a:ext cx="3502025" cy="2625725"/>
          </a:xfrm>
          <a:ln/>
        </p:spPr>
      </p:sp>
      <p:sp>
        <p:nvSpPr>
          <p:cNvPr id="46083" name="Rectangle 3"/>
          <p:cNvSpPr>
            <a:spLocks noGrp="1" noChangeArrowheads="1"/>
          </p:cNvSpPr>
          <p:nvPr>
            <p:ph type="body" idx="1"/>
          </p:nvPr>
        </p:nvSpPr>
        <p:spPr>
          <a:xfrm>
            <a:off x="1239942" y="3312463"/>
            <a:ext cx="6816518" cy="3196340"/>
          </a:xfrm>
          <a:noFill/>
          <a:ln/>
        </p:spPr>
        <p:txBody>
          <a:bodyPr/>
          <a:lstStyle/>
          <a:p>
            <a:pPr algn="just"/>
            <a:r>
              <a:rPr lang="en-US" dirty="0" smtClean="0"/>
              <a:t>Here is another way to view the data.</a:t>
            </a:r>
            <a:r>
              <a:rPr lang="en-US" baseline="0" dirty="0" smtClean="0"/>
              <a:t> </a:t>
            </a:r>
            <a:r>
              <a:rPr lang="en-US" dirty="0" smtClean="0"/>
              <a:t>Now the impedance is shown by rock type as a function of depth.</a:t>
            </a:r>
            <a:r>
              <a:rPr lang="en-US" baseline="0" dirty="0" smtClean="0"/>
              <a:t> </a:t>
            </a:r>
            <a:r>
              <a:rPr lang="en-US" dirty="0" smtClean="0"/>
              <a:t>Since RC is</a:t>
            </a:r>
            <a:r>
              <a:rPr lang="en-US" baseline="0" dirty="0" smtClean="0"/>
              <a:t> related to the difference in impedance, the horizon distance between curves indicates the magnitude of a seismic reflection. If you are exploring at about a depth of 4,000 feet, oil sands will be “bright” and gas sands will be “very bright.” However, if you are exploring at about a depth of 8,000 feet, gas sands should still be high amplitude, but you probably won’t be able to differentiate oil sands from shales or wet sands. </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porous</a:t>
            </a:r>
            <a:r>
              <a:rPr lang="en-US" baseline="0" dirty="0" smtClean="0"/>
              <a:t> sands, the rock matrix (sand grains) will have fairly uniform properties. The fluids in the pores between the sand grains can have different properties, so as long as the rock has porosity greater than about 5%, the impedance of the rock will change as the fluid type changes.</a:t>
            </a:r>
          </a:p>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7</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1161BCF3-6286-40DE-852B-C606BDD5BFAD}" type="slidenum">
              <a:rPr lang="en-US"/>
              <a:pPr/>
              <a:t>8</a:t>
            </a:fld>
            <a:endParaRPr 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dirty="0" smtClean="0"/>
              <a:t>Let’s consider a sand where the pore space is filled with brine.</a:t>
            </a:r>
            <a:r>
              <a:rPr lang="en-US" baseline="0" dirty="0" smtClean="0"/>
              <a:t> </a:t>
            </a:r>
            <a:r>
              <a:rPr lang="en-US" dirty="0" smtClean="0"/>
              <a:t>Grain properties are controlled by </a:t>
            </a:r>
            <a:r>
              <a:rPr lang="en-US" smtClean="0"/>
              <a:t>mineralogy.</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1161BCF3-6286-40DE-852B-C606BDD5BFAD}" type="slidenum">
              <a:rPr lang="en-US"/>
              <a:pPr/>
              <a:t>9</a:t>
            </a:fld>
            <a:endParaRPr lang="en-US" dirty="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dirty="0" smtClean="0"/>
              <a:t>A change in fluid type in a reservoir results in different acoustic properties.</a:t>
            </a:r>
            <a:r>
              <a:rPr lang="en-US" baseline="0" dirty="0" smtClean="0"/>
              <a:t> </a:t>
            </a:r>
            <a:r>
              <a:rPr lang="en-US" dirty="0" smtClean="0"/>
              <a:t>If we let the brine sand be our reference (standard), then</a:t>
            </a:r>
            <a:r>
              <a:rPr lang="en-US" baseline="0" dirty="0" smtClean="0"/>
              <a:t> </a:t>
            </a:r>
            <a:r>
              <a:rPr lang="en-US" dirty="0" smtClean="0"/>
              <a:t>the same</a:t>
            </a:r>
            <a:r>
              <a:rPr lang="en-US" baseline="0" dirty="0" smtClean="0"/>
              <a:t> sand filled with oil will have a lower velocity, density, and therefore impedance. T</a:t>
            </a:r>
            <a:r>
              <a:rPr lang="en-US" dirty="0" smtClean="0"/>
              <a:t>he same</a:t>
            </a:r>
            <a:r>
              <a:rPr lang="en-US" baseline="0" dirty="0" smtClean="0"/>
              <a:t> sand filled with gas will have a much lower velocity, much lower density, and therefore much lower impedance.</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3"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0" name="Picture 2"/>
          <p:cNvPicPr>
            <a:picLocks noChangeAspect="1" noChangeArrowheads="1"/>
          </p:cNvPicPr>
          <p:nvPr userDrawn="1"/>
        </p:nvPicPr>
        <p:blipFill>
          <a:blip r:embed="rId4" cstate="print"/>
          <a:srcRect/>
          <a:stretch>
            <a:fillRect/>
          </a:stretch>
        </p:blipFill>
        <p:spPr bwMode="auto">
          <a:xfrm>
            <a:off x="8001000" y="219075"/>
            <a:ext cx="1104900" cy="414338"/>
          </a:xfrm>
          <a:prstGeom prst="rect">
            <a:avLst/>
          </a:prstGeom>
          <a:noFill/>
          <a:ln w="9525">
            <a:noFill/>
            <a:miter lim="800000"/>
            <a:headEnd/>
            <a:tailEnd/>
          </a:ln>
        </p:spPr>
      </p:pic>
      <p:pic>
        <p:nvPicPr>
          <p:cNvPr id="1031" name="Picture 7"/>
          <p:cNvPicPr>
            <a:picLocks noChangeAspect="1" noChangeArrowheads="1"/>
          </p:cNvPicPr>
          <p:nvPr userDrawn="1"/>
        </p:nvPicPr>
        <p:blipFill>
          <a:blip r:embed="rId5"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588375" y="6516688"/>
            <a:ext cx="792163" cy="341312"/>
          </a:xfrm>
          <a:prstGeom prst="rect">
            <a:avLst/>
          </a:prstGeom>
          <a:noFill/>
          <a:ln>
            <a:noFill/>
          </a:ln>
          <a:extLst/>
        </p:spPr>
        <p:txBody>
          <a:bodyPr/>
          <a:lstStyle/>
          <a:p>
            <a:pPr eaLnBrk="1" hangingPunct="1"/>
            <a:fld id="{9D7D7F8C-BA51-465C-8D3A-FA859ADB1239}"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6688"/>
            <a:ext cx="11271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1100" dirty="0" smtClean="0">
                <a:latin typeface="Verdana" panose="020B0604030504040204" pitchFamily="34" charset="0"/>
                <a:ea typeface="Verdana" panose="020B0604030504040204" pitchFamily="34" charset="0"/>
                <a:cs typeface="Verdana" panose="020B0604030504040204" pitchFamily="34" charset="0"/>
              </a:rPr>
              <a:t>FWSchroeder</a:t>
            </a:r>
          </a:p>
        </p:txBody>
      </p:sp>
      <p:sp>
        <p:nvSpPr>
          <p:cNvPr id="2"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6.jpeg"/></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6.jpe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1104900" y="1222375"/>
            <a:ext cx="6924675"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779587" y="1385032"/>
              <a:ext cx="5575300"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Direct HC Indicators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58" name="Rectangle 49"/>
          <p:cNvSpPr>
            <a:spLocks noChangeArrowheads="1"/>
          </p:cNvSpPr>
          <p:nvPr/>
        </p:nvSpPr>
        <p:spPr bwMode="auto">
          <a:xfrm>
            <a:off x="887406" y="2577397"/>
            <a:ext cx="2586166" cy="3310097"/>
          </a:xfrm>
          <a:prstGeom prst="rect">
            <a:avLst/>
          </a:prstGeom>
          <a:solidFill>
            <a:srgbClr val="FFFFCC"/>
          </a:solidFill>
          <a:ln w="9525">
            <a:noFill/>
            <a:miter lim="800000"/>
            <a:headEnd/>
            <a:tailEnd/>
          </a:ln>
        </p:spPr>
        <p:txBody>
          <a:bodyPr wrap="none" anchor="ctr"/>
          <a:lstStyle/>
          <a:p>
            <a:endParaRPr lang="en-US" sz="1600" dirty="0"/>
          </a:p>
        </p:txBody>
      </p:sp>
      <p:sp>
        <p:nvSpPr>
          <p:cNvPr id="59" name="Rectangle 50"/>
          <p:cNvSpPr>
            <a:spLocks noChangeArrowheads="1"/>
          </p:cNvSpPr>
          <p:nvPr/>
        </p:nvSpPr>
        <p:spPr bwMode="auto">
          <a:xfrm>
            <a:off x="887406" y="2557509"/>
            <a:ext cx="2586166" cy="3329985"/>
          </a:xfrm>
          <a:prstGeom prst="rect">
            <a:avLst/>
          </a:prstGeom>
          <a:noFill/>
          <a:ln w="9525">
            <a:solidFill>
              <a:schemeClr val="tx1"/>
            </a:solidFill>
            <a:miter lim="800000"/>
            <a:headEnd/>
            <a:tailEnd/>
          </a:ln>
        </p:spPr>
        <p:txBody>
          <a:bodyPr wrap="none" anchor="ctr"/>
          <a:lstStyle/>
          <a:p>
            <a:endParaRPr lang="en-US" sz="1600" dirty="0"/>
          </a:p>
        </p:txBody>
      </p:sp>
      <p:sp>
        <p:nvSpPr>
          <p:cNvPr id="60" name="Text Box 51"/>
          <p:cNvSpPr txBox="1">
            <a:spLocks noChangeArrowheads="1"/>
          </p:cNvSpPr>
          <p:nvPr/>
        </p:nvSpPr>
        <p:spPr bwMode="auto">
          <a:xfrm>
            <a:off x="751167" y="2343713"/>
            <a:ext cx="274847" cy="263515"/>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5</a:t>
            </a:r>
            <a:endParaRPr lang="en-US" sz="1000" b="1" dirty="0">
              <a:latin typeface="Tahoma" pitchFamily="34" charset="0"/>
            </a:endParaRPr>
          </a:p>
        </p:txBody>
      </p:sp>
      <p:sp>
        <p:nvSpPr>
          <p:cNvPr id="61" name="Text Box 52"/>
          <p:cNvSpPr txBox="1">
            <a:spLocks noChangeArrowheads="1"/>
          </p:cNvSpPr>
          <p:nvPr/>
        </p:nvSpPr>
        <p:spPr bwMode="auto">
          <a:xfrm>
            <a:off x="3292315" y="2343713"/>
            <a:ext cx="363698" cy="263515"/>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25</a:t>
            </a:r>
          </a:p>
        </p:txBody>
      </p:sp>
      <p:sp>
        <p:nvSpPr>
          <p:cNvPr id="62" name="Text Box 53"/>
          <p:cNvSpPr txBox="1">
            <a:spLocks noChangeArrowheads="1"/>
          </p:cNvSpPr>
          <p:nvPr/>
        </p:nvSpPr>
        <p:spPr bwMode="auto">
          <a:xfrm>
            <a:off x="2025888" y="2343713"/>
            <a:ext cx="363698" cy="263515"/>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15</a:t>
            </a:r>
          </a:p>
        </p:txBody>
      </p:sp>
      <p:sp>
        <p:nvSpPr>
          <p:cNvPr id="63" name="Text Box 54"/>
          <p:cNvSpPr txBox="1">
            <a:spLocks noChangeArrowheads="1"/>
          </p:cNvSpPr>
          <p:nvPr/>
        </p:nvSpPr>
        <p:spPr bwMode="auto">
          <a:xfrm>
            <a:off x="1364834" y="2343713"/>
            <a:ext cx="363698" cy="263515"/>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10</a:t>
            </a:r>
          </a:p>
        </p:txBody>
      </p:sp>
      <p:sp>
        <p:nvSpPr>
          <p:cNvPr id="64" name="Text Box 55"/>
          <p:cNvSpPr txBox="1">
            <a:spLocks noChangeArrowheads="1"/>
          </p:cNvSpPr>
          <p:nvPr/>
        </p:nvSpPr>
        <p:spPr bwMode="auto">
          <a:xfrm>
            <a:off x="2632446" y="2343713"/>
            <a:ext cx="363698" cy="263515"/>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20</a:t>
            </a:r>
          </a:p>
        </p:txBody>
      </p:sp>
      <p:sp>
        <p:nvSpPr>
          <p:cNvPr id="65" name="Line 56"/>
          <p:cNvSpPr>
            <a:spLocks noChangeShapeType="1"/>
          </p:cNvSpPr>
          <p:nvPr/>
        </p:nvSpPr>
        <p:spPr bwMode="auto">
          <a:xfrm>
            <a:off x="887406" y="2502817"/>
            <a:ext cx="0" cy="54692"/>
          </a:xfrm>
          <a:prstGeom prst="line">
            <a:avLst/>
          </a:prstGeom>
          <a:noFill/>
          <a:ln w="9525">
            <a:solidFill>
              <a:schemeClr val="tx1"/>
            </a:solidFill>
            <a:round/>
            <a:headEnd/>
            <a:tailEnd/>
          </a:ln>
        </p:spPr>
        <p:txBody>
          <a:bodyPr wrap="none" anchor="ctr"/>
          <a:lstStyle/>
          <a:p>
            <a:endParaRPr lang="en-US" dirty="0"/>
          </a:p>
        </p:txBody>
      </p:sp>
      <p:sp>
        <p:nvSpPr>
          <p:cNvPr id="66" name="Line 57"/>
          <p:cNvSpPr>
            <a:spLocks noChangeShapeType="1"/>
          </p:cNvSpPr>
          <p:nvPr/>
        </p:nvSpPr>
        <p:spPr bwMode="auto">
          <a:xfrm>
            <a:off x="1548460" y="2502817"/>
            <a:ext cx="0" cy="54692"/>
          </a:xfrm>
          <a:prstGeom prst="line">
            <a:avLst/>
          </a:prstGeom>
          <a:noFill/>
          <a:ln w="9525">
            <a:solidFill>
              <a:schemeClr val="tx1"/>
            </a:solidFill>
            <a:round/>
            <a:headEnd/>
            <a:tailEnd/>
          </a:ln>
        </p:spPr>
        <p:txBody>
          <a:bodyPr wrap="none" anchor="ctr"/>
          <a:lstStyle/>
          <a:p>
            <a:endParaRPr lang="en-US" dirty="0"/>
          </a:p>
        </p:txBody>
      </p:sp>
      <p:sp>
        <p:nvSpPr>
          <p:cNvPr id="67" name="Line 58"/>
          <p:cNvSpPr>
            <a:spLocks noChangeShapeType="1"/>
          </p:cNvSpPr>
          <p:nvPr/>
        </p:nvSpPr>
        <p:spPr bwMode="auto">
          <a:xfrm>
            <a:off x="2208329" y="2502817"/>
            <a:ext cx="0" cy="54692"/>
          </a:xfrm>
          <a:prstGeom prst="line">
            <a:avLst/>
          </a:prstGeom>
          <a:noFill/>
          <a:ln w="9525">
            <a:solidFill>
              <a:schemeClr val="tx1"/>
            </a:solidFill>
            <a:round/>
            <a:headEnd/>
            <a:tailEnd/>
          </a:ln>
        </p:spPr>
        <p:txBody>
          <a:bodyPr wrap="none" anchor="ctr"/>
          <a:lstStyle/>
          <a:p>
            <a:endParaRPr lang="en-US" dirty="0"/>
          </a:p>
        </p:txBody>
      </p:sp>
      <p:sp>
        <p:nvSpPr>
          <p:cNvPr id="68" name="Line 59"/>
          <p:cNvSpPr>
            <a:spLocks noChangeShapeType="1"/>
          </p:cNvSpPr>
          <p:nvPr/>
        </p:nvSpPr>
        <p:spPr bwMode="auto">
          <a:xfrm>
            <a:off x="2813703" y="2502817"/>
            <a:ext cx="0" cy="54692"/>
          </a:xfrm>
          <a:prstGeom prst="line">
            <a:avLst/>
          </a:prstGeom>
          <a:noFill/>
          <a:ln w="9525">
            <a:solidFill>
              <a:schemeClr val="tx1"/>
            </a:solidFill>
            <a:round/>
            <a:headEnd/>
            <a:tailEnd/>
          </a:ln>
        </p:spPr>
        <p:txBody>
          <a:bodyPr wrap="none" anchor="ctr"/>
          <a:lstStyle/>
          <a:p>
            <a:endParaRPr lang="en-US" dirty="0"/>
          </a:p>
        </p:txBody>
      </p:sp>
      <p:sp>
        <p:nvSpPr>
          <p:cNvPr id="69" name="Line 60"/>
          <p:cNvSpPr>
            <a:spLocks noChangeShapeType="1"/>
          </p:cNvSpPr>
          <p:nvPr/>
        </p:nvSpPr>
        <p:spPr bwMode="auto">
          <a:xfrm>
            <a:off x="3473572" y="2502817"/>
            <a:ext cx="0" cy="54692"/>
          </a:xfrm>
          <a:prstGeom prst="line">
            <a:avLst/>
          </a:prstGeom>
          <a:noFill/>
          <a:ln w="9525">
            <a:solidFill>
              <a:schemeClr val="tx1"/>
            </a:solidFill>
            <a:round/>
            <a:headEnd/>
            <a:tailEnd/>
          </a:ln>
        </p:spPr>
        <p:txBody>
          <a:bodyPr wrap="none" anchor="ctr"/>
          <a:lstStyle/>
          <a:p>
            <a:endParaRPr lang="en-US" dirty="0"/>
          </a:p>
        </p:txBody>
      </p:sp>
      <p:sp>
        <p:nvSpPr>
          <p:cNvPr id="70" name="Rectangle 61"/>
          <p:cNvSpPr>
            <a:spLocks noChangeArrowheads="1"/>
          </p:cNvSpPr>
          <p:nvPr/>
        </p:nvSpPr>
        <p:spPr bwMode="auto">
          <a:xfrm>
            <a:off x="550956" y="5755736"/>
            <a:ext cx="363698"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10</a:t>
            </a:r>
          </a:p>
        </p:txBody>
      </p:sp>
      <p:sp>
        <p:nvSpPr>
          <p:cNvPr id="71" name="Text Box 62"/>
          <p:cNvSpPr txBox="1">
            <a:spLocks noChangeArrowheads="1"/>
          </p:cNvSpPr>
          <p:nvPr/>
        </p:nvSpPr>
        <p:spPr bwMode="auto">
          <a:xfrm>
            <a:off x="643361" y="2453097"/>
            <a:ext cx="274847"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3</a:t>
            </a:r>
          </a:p>
        </p:txBody>
      </p:sp>
      <p:sp>
        <p:nvSpPr>
          <p:cNvPr id="72" name="Rectangle 63"/>
          <p:cNvSpPr>
            <a:spLocks noChangeArrowheads="1"/>
          </p:cNvSpPr>
          <p:nvPr/>
        </p:nvSpPr>
        <p:spPr bwMode="auto">
          <a:xfrm>
            <a:off x="624406" y="2917977"/>
            <a:ext cx="274847"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4</a:t>
            </a:r>
          </a:p>
        </p:txBody>
      </p:sp>
      <p:sp>
        <p:nvSpPr>
          <p:cNvPr id="73" name="Rectangle 64"/>
          <p:cNvSpPr>
            <a:spLocks noChangeArrowheads="1"/>
          </p:cNvSpPr>
          <p:nvPr/>
        </p:nvSpPr>
        <p:spPr bwMode="auto">
          <a:xfrm>
            <a:off x="624406" y="3354269"/>
            <a:ext cx="274847" cy="259786"/>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5</a:t>
            </a:r>
          </a:p>
        </p:txBody>
      </p:sp>
      <p:sp>
        <p:nvSpPr>
          <p:cNvPr id="74" name="Rectangle 65"/>
          <p:cNvSpPr>
            <a:spLocks noChangeArrowheads="1"/>
          </p:cNvSpPr>
          <p:nvPr/>
        </p:nvSpPr>
        <p:spPr bwMode="auto">
          <a:xfrm>
            <a:off x="624406" y="3846495"/>
            <a:ext cx="274847" cy="259786"/>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6</a:t>
            </a:r>
          </a:p>
        </p:txBody>
      </p:sp>
      <p:sp>
        <p:nvSpPr>
          <p:cNvPr id="75" name="Rectangle 66"/>
          <p:cNvSpPr>
            <a:spLocks noChangeArrowheads="1"/>
          </p:cNvSpPr>
          <p:nvPr/>
        </p:nvSpPr>
        <p:spPr bwMode="auto">
          <a:xfrm>
            <a:off x="624406" y="4337478"/>
            <a:ext cx="274847"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7</a:t>
            </a:r>
          </a:p>
        </p:txBody>
      </p:sp>
      <p:sp>
        <p:nvSpPr>
          <p:cNvPr id="76" name="Rectangle 67"/>
          <p:cNvSpPr>
            <a:spLocks noChangeArrowheads="1"/>
          </p:cNvSpPr>
          <p:nvPr/>
        </p:nvSpPr>
        <p:spPr bwMode="auto">
          <a:xfrm>
            <a:off x="624406" y="4773770"/>
            <a:ext cx="274847"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8</a:t>
            </a:r>
          </a:p>
        </p:txBody>
      </p:sp>
      <p:sp>
        <p:nvSpPr>
          <p:cNvPr id="77" name="Rectangle 68"/>
          <p:cNvSpPr>
            <a:spLocks noChangeArrowheads="1"/>
          </p:cNvSpPr>
          <p:nvPr/>
        </p:nvSpPr>
        <p:spPr bwMode="auto">
          <a:xfrm>
            <a:off x="624406" y="5265996"/>
            <a:ext cx="274847" cy="26227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9</a:t>
            </a:r>
          </a:p>
        </p:txBody>
      </p:sp>
      <p:sp>
        <p:nvSpPr>
          <p:cNvPr id="78" name="Line 69"/>
          <p:cNvSpPr>
            <a:spLocks noChangeShapeType="1"/>
          </p:cNvSpPr>
          <p:nvPr/>
        </p:nvSpPr>
        <p:spPr bwMode="auto">
          <a:xfrm rot="16200000">
            <a:off x="860158" y="2530261"/>
            <a:ext cx="0" cy="54495"/>
          </a:xfrm>
          <a:prstGeom prst="line">
            <a:avLst/>
          </a:prstGeom>
          <a:noFill/>
          <a:ln w="9525">
            <a:solidFill>
              <a:schemeClr val="tx1"/>
            </a:solidFill>
            <a:round/>
            <a:headEnd/>
            <a:tailEnd/>
          </a:ln>
        </p:spPr>
        <p:txBody>
          <a:bodyPr wrap="none" anchor="ctr"/>
          <a:lstStyle/>
          <a:p>
            <a:endParaRPr lang="en-US" dirty="0"/>
          </a:p>
        </p:txBody>
      </p:sp>
      <p:sp>
        <p:nvSpPr>
          <p:cNvPr id="79" name="Line 70"/>
          <p:cNvSpPr>
            <a:spLocks noChangeShapeType="1"/>
          </p:cNvSpPr>
          <p:nvPr/>
        </p:nvSpPr>
        <p:spPr bwMode="auto">
          <a:xfrm rot="16200000">
            <a:off x="860158" y="3021244"/>
            <a:ext cx="0" cy="54495"/>
          </a:xfrm>
          <a:prstGeom prst="line">
            <a:avLst/>
          </a:prstGeom>
          <a:noFill/>
          <a:ln w="9525">
            <a:solidFill>
              <a:schemeClr val="tx1"/>
            </a:solidFill>
            <a:round/>
            <a:headEnd/>
            <a:tailEnd/>
          </a:ln>
        </p:spPr>
        <p:txBody>
          <a:bodyPr wrap="none" anchor="ctr"/>
          <a:lstStyle/>
          <a:p>
            <a:endParaRPr lang="en-US" dirty="0"/>
          </a:p>
        </p:txBody>
      </p:sp>
      <p:sp>
        <p:nvSpPr>
          <p:cNvPr id="80" name="Line 71"/>
          <p:cNvSpPr>
            <a:spLocks noChangeShapeType="1"/>
          </p:cNvSpPr>
          <p:nvPr/>
        </p:nvSpPr>
        <p:spPr bwMode="auto">
          <a:xfrm rot="16200000">
            <a:off x="860158" y="3458779"/>
            <a:ext cx="0" cy="54495"/>
          </a:xfrm>
          <a:prstGeom prst="line">
            <a:avLst/>
          </a:prstGeom>
          <a:noFill/>
          <a:ln w="9525">
            <a:solidFill>
              <a:schemeClr val="tx1"/>
            </a:solidFill>
            <a:round/>
            <a:headEnd/>
            <a:tailEnd/>
          </a:ln>
        </p:spPr>
        <p:txBody>
          <a:bodyPr wrap="none" anchor="ctr"/>
          <a:lstStyle/>
          <a:p>
            <a:endParaRPr lang="en-US" dirty="0"/>
          </a:p>
        </p:txBody>
      </p:sp>
      <p:sp>
        <p:nvSpPr>
          <p:cNvPr id="81" name="Line 72"/>
          <p:cNvSpPr>
            <a:spLocks noChangeShapeType="1"/>
          </p:cNvSpPr>
          <p:nvPr/>
        </p:nvSpPr>
        <p:spPr bwMode="auto">
          <a:xfrm rot="16200000">
            <a:off x="860158" y="3949762"/>
            <a:ext cx="0" cy="54495"/>
          </a:xfrm>
          <a:prstGeom prst="line">
            <a:avLst/>
          </a:prstGeom>
          <a:noFill/>
          <a:ln w="9525">
            <a:solidFill>
              <a:schemeClr val="tx1"/>
            </a:solidFill>
            <a:round/>
            <a:headEnd/>
            <a:tailEnd/>
          </a:ln>
        </p:spPr>
        <p:txBody>
          <a:bodyPr wrap="none" anchor="ctr"/>
          <a:lstStyle/>
          <a:p>
            <a:endParaRPr lang="en-US" dirty="0"/>
          </a:p>
        </p:txBody>
      </p:sp>
      <p:sp>
        <p:nvSpPr>
          <p:cNvPr id="82" name="Line 73"/>
          <p:cNvSpPr>
            <a:spLocks noChangeShapeType="1"/>
          </p:cNvSpPr>
          <p:nvPr/>
        </p:nvSpPr>
        <p:spPr bwMode="auto">
          <a:xfrm rot="16200000">
            <a:off x="860158" y="4440745"/>
            <a:ext cx="0" cy="54495"/>
          </a:xfrm>
          <a:prstGeom prst="line">
            <a:avLst/>
          </a:prstGeom>
          <a:noFill/>
          <a:ln w="9525">
            <a:solidFill>
              <a:schemeClr val="tx1"/>
            </a:solidFill>
            <a:round/>
            <a:headEnd/>
            <a:tailEnd/>
          </a:ln>
        </p:spPr>
        <p:txBody>
          <a:bodyPr wrap="none" anchor="ctr"/>
          <a:lstStyle/>
          <a:p>
            <a:endParaRPr lang="en-US" dirty="0"/>
          </a:p>
        </p:txBody>
      </p:sp>
      <p:sp>
        <p:nvSpPr>
          <p:cNvPr id="83" name="Line 74"/>
          <p:cNvSpPr>
            <a:spLocks noChangeShapeType="1"/>
          </p:cNvSpPr>
          <p:nvPr/>
        </p:nvSpPr>
        <p:spPr bwMode="auto">
          <a:xfrm rot="16200000">
            <a:off x="860158" y="4878280"/>
            <a:ext cx="0" cy="54495"/>
          </a:xfrm>
          <a:prstGeom prst="line">
            <a:avLst/>
          </a:prstGeom>
          <a:noFill/>
          <a:ln w="9525">
            <a:solidFill>
              <a:schemeClr val="tx1"/>
            </a:solidFill>
            <a:round/>
            <a:headEnd/>
            <a:tailEnd/>
          </a:ln>
        </p:spPr>
        <p:txBody>
          <a:bodyPr wrap="none" anchor="ctr"/>
          <a:lstStyle/>
          <a:p>
            <a:endParaRPr lang="en-US" dirty="0"/>
          </a:p>
        </p:txBody>
      </p:sp>
      <p:sp>
        <p:nvSpPr>
          <p:cNvPr id="84" name="Line 75"/>
          <p:cNvSpPr>
            <a:spLocks noChangeShapeType="1"/>
          </p:cNvSpPr>
          <p:nvPr/>
        </p:nvSpPr>
        <p:spPr bwMode="auto">
          <a:xfrm rot="16200000">
            <a:off x="860158" y="5369263"/>
            <a:ext cx="0" cy="54495"/>
          </a:xfrm>
          <a:prstGeom prst="line">
            <a:avLst/>
          </a:prstGeom>
          <a:noFill/>
          <a:ln w="9525">
            <a:solidFill>
              <a:schemeClr val="tx1"/>
            </a:solidFill>
            <a:round/>
            <a:headEnd/>
            <a:tailEnd/>
          </a:ln>
        </p:spPr>
        <p:txBody>
          <a:bodyPr wrap="none" anchor="ctr"/>
          <a:lstStyle/>
          <a:p>
            <a:endParaRPr lang="en-US" dirty="0"/>
          </a:p>
        </p:txBody>
      </p:sp>
      <p:sp>
        <p:nvSpPr>
          <p:cNvPr id="85" name="Line 76"/>
          <p:cNvSpPr>
            <a:spLocks noChangeShapeType="1"/>
          </p:cNvSpPr>
          <p:nvPr/>
        </p:nvSpPr>
        <p:spPr bwMode="auto">
          <a:xfrm rot="16200000">
            <a:off x="860158" y="5860246"/>
            <a:ext cx="0" cy="54495"/>
          </a:xfrm>
          <a:prstGeom prst="line">
            <a:avLst/>
          </a:prstGeom>
          <a:noFill/>
          <a:ln w="9525">
            <a:solidFill>
              <a:schemeClr val="tx1"/>
            </a:solidFill>
            <a:round/>
            <a:headEnd/>
            <a:tailEnd/>
          </a:ln>
        </p:spPr>
        <p:txBody>
          <a:bodyPr wrap="none" anchor="ctr"/>
          <a:lstStyle/>
          <a:p>
            <a:endParaRPr lang="en-US" dirty="0"/>
          </a:p>
        </p:txBody>
      </p:sp>
      <p:sp>
        <p:nvSpPr>
          <p:cNvPr id="86" name="Text Box 77"/>
          <p:cNvSpPr txBox="1">
            <a:spLocks noChangeArrowheads="1"/>
          </p:cNvSpPr>
          <p:nvPr/>
        </p:nvSpPr>
        <p:spPr bwMode="auto">
          <a:xfrm>
            <a:off x="1511735" y="2179638"/>
            <a:ext cx="1405035" cy="253571"/>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IMPEDANCE x 10</a:t>
            </a:r>
            <a:r>
              <a:rPr lang="en-US" sz="1050" b="1" baseline="30000" dirty="0">
                <a:latin typeface="Tahoma" pitchFamily="34" charset="0"/>
              </a:rPr>
              <a:t>3</a:t>
            </a:r>
            <a:endParaRPr lang="en-US" sz="1050" b="1" dirty="0">
              <a:latin typeface="Tahoma" pitchFamily="34" charset="0"/>
            </a:endParaRPr>
          </a:p>
        </p:txBody>
      </p:sp>
      <p:sp>
        <p:nvSpPr>
          <p:cNvPr id="87" name="Rectangle 78"/>
          <p:cNvSpPr>
            <a:spLocks noChangeArrowheads="1"/>
          </p:cNvSpPr>
          <p:nvPr/>
        </p:nvSpPr>
        <p:spPr bwMode="auto">
          <a:xfrm rot="16200000">
            <a:off x="-154424" y="4156025"/>
            <a:ext cx="1384697" cy="253522"/>
          </a:xfrm>
          <a:prstGeom prst="rect">
            <a:avLst/>
          </a:prstGeom>
          <a:noFill/>
          <a:ln w="9525">
            <a:noFill/>
            <a:miter lim="800000"/>
            <a:headEnd/>
            <a:tailEnd/>
          </a:ln>
        </p:spPr>
        <p:txBody>
          <a:bodyPr wrap="none">
            <a:spAutoFit/>
          </a:bodyPr>
          <a:lstStyle/>
          <a:p>
            <a:pPr algn="ctr">
              <a:defRPr/>
            </a:pPr>
            <a:r>
              <a:rPr lang="en-US" sz="1050" b="1" dirty="0">
                <a:latin typeface="Tahoma" pitchFamily="34" charset="0"/>
              </a:rPr>
              <a:t>DEPTH x 10</a:t>
            </a:r>
            <a:r>
              <a:rPr lang="en-US" sz="1050" b="1" baseline="30000" dirty="0">
                <a:latin typeface="Tahoma" pitchFamily="34" charset="0"/>
              </a:rPr>
              <a:t>3 </a:t>
            </a:r>
            <a:r>
              <a:rPr lang="en-US" sz="1050" b="1" dirty="0">
                <a:latin typeface="Tahoma" pitchFamily="34" charset="0"/>
              </a:rPr>
              <a:t>FEET</a:t>
            </a:r>
          </a:p>
        </p:txBody>
      </p:sp>
      <p:sp>
        <p:nvSpPr>
          <p:cNvPr id="88" name="Line 79"/>
          <p:cNvSpPr>
            <a:spLocks noChangeShapeType="1"/>
          </p:cNvSpPr>
          <p:nvPr/>
        </p:nvSpPr>
        <p:spPr bwMode="auto">
          <a:xfrm>
            <a:off x="2470144" y="3000015"/>
            <a:ext cx="580495" cy="2893694"/>
          </a:xfrm>
          <a:prstGeom prst="line">
            <a:avLst/>
          </a:prstGeom>
          <a:noFill/>
          <a:ln w="38100">
            <a:solidFill>
              <a:srgbClr val="996633"/>
            </a:solidFill>
            <a:round/>
            <a:headEnd/>
            <a:tailEnd/>
          </a:ln>
        </p:spPr>
        <p:txBody>
          <a:bodyPr wrap="none" anchor="ctr"/>
          <a:lstStyle/>
          <a:p>
            <a:endParaRPr lang="en-US" dirty="0"/>
          </a:p>
        </p:txBody>
      </p:sp>
      <p:sp>
        <p:nvSpPr>
          <p:cNvPr id="89" name="Line 80"/>
          <p:cNvSpPr>
            <a:spLocks noChangeShapeType="1"/>
          </p:cNvSpPr>
          <p:nvPr/>
        </p:nvSpPr>
        <p:spPr bwMode="auto">
          <a:xfrm>
            <a:off x="1217933" y="2557509"/>
            <a:ext cx="341189" cy="461151"/>
          </a:xfrm>
          <a:prstGeom prst="line">
            <a:avLst/>
          </a:prstGeom>
          <a:noFill/>
          <a:ln w="38100">
            <a:solidFill>
              <a:srgbClr val="FF0000"/>
            </a:solidFill>
            <a:round/>
            <a:headEnd/>
            <a:tailEnd/>
          </a:ln>
        </p:spPr>
        <p:txBody>
          <a:bodyPr wrap="none" anchor="ctr"/>
          <a:lstStyle/>
          <a:p>
            <a:endParaRPr lang="en-US" dirty="0"/>
          </a:p>
        </p:txBody>
      </p:sp>
      <p:sp>
        <p:nvSpPr>
          <p:cNvPr id="90" name="Line 81"/>
          <p:cNvSpPr>
            <a:spLocks noChangeShapeType="1"/>
          </p:cNvSpPr>
          <p:nvPr/>
        </p:nvSpPr>
        <p:spPr bwMode="auto">
          <a:xfrm>
            <a:off x="1559122" y="3018660"/>
            <a:ext cx="1254581" cy="2840245"/>
          </a:xfrm>
          <a:prstGeom prst="line">
            <a:avLst/>
          </a:prstGeom>
          <a:noFill/>
          <a:ln w="38100">
            <a:solidFill>
              <a:srgbClr val="FF0000"/>
            </a:solidFill>
            <a:round/>
            <a:headEnd/>
            <a:tailEnd/>
          </a:ln>
        </p:spPr>
        <p:txBody>
          <a:bodyPr wrap="none" anchor="ctr"/>
          <a:lstStyle/>
          <a:p>
            <a:endParaRPr lang="en-US" dirty="0"/>
          </a:p>
        </p:txBody>
      </p:sp>
      <p:sp>
        <p:nvSpPr>
          <p:cNvPr id="91" name="Text Box 82"/>
          <p:cNvSpPr txBox="1">
            <a:spLocks noChangeArrowheads="1"/>
          </p:cNvSpPr>
          <p:nvPr/>
        </p:nvSpPr>
        <p:spPr bwMode="auto">
          <a:xfrm rot="24628">
            <a:off x="1456054" y="4133627"/>
            <a:ext cx="587603" cy="431319"/>
          </a:xfrm>
          <a:prstGeom prst="rect">
            <a:avLst/>
          </a:prstGeom>
          <a:noFill/>
          <a:ln w="9525">
            <a:noFill/>
            <a:miter lim="800000"/>
            <a:headEnd/>
            <a:tailEnd/>
          </a:ln>
          <a:effectLst/>
        </p:spPr>
        <p:txBody>
          <a:bodyPr wrap="none">
            <a:spAutoFit/>
          </a:bodyPr>
          <a:lstStyle/>
          <a:p>
            <a:pPr algn="ctr">
              <a:defRPr/>
            </a:pPr>
            <a:r>
              <a:rPr lang="en-US" sz="1100" b="1" dirty="0">
                <a:solidFill>
                  <a:srgbClr val="FF0000"/>
                </a:solidFill>
                <a:effectLst>
                  <a:outerShdw blurRad="38100" dist="38100" dir="2700000" algn="tl">
                    <a:srgbClr val="000000"/>
                  </a:outerShdw>
                </a:effectLst>
                <a:latin typeface="Tahoma" pitchFamily="34" charset="0"/>
              </a:rPr>
              <a:t>GAS </a:t>
            </a:r>
          </a:p>
          <a:p>
            <a:pPr algn="ctr">
              <a:defRPr/>
            </a:pPr>
            <a:r>
              <a:rPr lang="en-US" sz="1100" b="1" dirty="0">
                <a:solidFill>
                  <a:srgbClr val="FF0000"/>
                </a:solidFill>
                <a:effectLst>
                  <a:outerShdw blurRad="38100" dist="38100" dir="2700000" algn="tl">
                    <a:srgbClr val="000000"/>
                  </a:outerShdw>
                </a:effectLst>
                <a:latin typeface="Tahoma" pitchFamily="34" charset="0"/>
              </a:rPr>
              <a:t>SAND</a:t>
            </a:r>
            <a:endParaRPr lang="en-US" sz="1100" b="1" dirty="0">
              <a:effectLst>
                <a:outerShdw blurRad="38100" dist="38100" dir="2700000" algn="tl">
                  <a:srgbClr val="FFFFFF"/>
                </a:outerShdw>
              </a:effectLst>
              <a:latin typeface="Tahoma" pitchFamily="34" charset="0"/>
            </a:endParaRPr>
          </a:p>
        </p:txBody>
      </p:sp>
      <p:sp>
        <p:nvSpPr>
          <p:cNvPr id="92" name="Line 83"/>
          <p:cNvSpPr>
            <a:spLocks noChangeShapeType="1"/>
          </p:cNvSpPr>
          <p:nvPr/>
        </p:nvSpPr>
        <p:spPr bwMode="auto">
          <a:xfrm>
            <a:off x="2034180" y="2567453"/>
            <a:ext cx="193104" cy="403974"/>
          </a:xfrm>
          <a:prstGeom prst="line">
            <a:avLst/>
          </a:prstGeom>
          <a:noFill/>
          <a:ln w="38100">
            <a:solidFill>
              <a:srgbClr val="008000"/>
            </a:solidFill>
            <a:round/>
            <a:headEnd/>
            <a:tailEnd/>
          </a:ln>
        </p:spPr>
        <p:txBody>
          <a:bodyPr wrap="none" anchor="ctr"/>
          <a:lstStyle/>
          <a:p>
            <a:endParaRPr lang="en-US" dirty="0"/>
          </a:p>
        </p:txBody>
      </p:sp>
      <p:sp>
        <p:nvSpPr>
          <p:cNvPr id="93" name="Line 84"/>
          <p:cNvSpPr>
            <a:spLocks noChangeShapeType="1"/>
          </p:cNvSpPr>
          <p:nvPr/>
        </p:nvSpPr>
        <p:spPr bwMode="auto">
          <a:xfrm>
            <a:off x="2218991" y="2965211"/>
            <a:ext cx="759383" cy="2893694"/>
          </a:xfrm>
          <a:prstGeom prst="line">
            <a:avLst/>
          </a:prstGeom>
          <a:noFill/>
          <a:ln w="38100">
            <a:solidFill>
              <a:srgbClr val="008000"/>
            </a:solidFill>
            <a:round/>
            <a:headEnd/>
            <a:tailEnd/>
          </a:ln>
        </p:spPr>
        <p:txBody>
          <a:bodyPr wrap="none" anchor="ctr"/>
          <a:lstStyle/>
          <a:p>
            <a:endParaRPr lang="en-US" dirty="0"/>
          </a:p>
        </p:txBody>
      </p:sp>
      <p:sp>
        <p:nvSpPr>
          <p:cNvPr id="94" name="Text Box 85"/>
          <p:cNvSpPr txBox="1">
            <a:spLocks noChangeArrowheads="1"/>
          </p:cNvSpPr>
          <p:nvPr/>
        </p:nvSpPr>
        <p:spPr bwMode="auto">
          <a:xfrm>
            <a:off x="1696545" y="3140474"/>
            <a:ext cx="588788" cy="431319"/>
          </a:xfrm>
          <a:prstGeom prst="rect">
            <a:avLst/>
          </a:prstGeom>
          <a:noFill/>
          <a:ln w="9525">
            <a:noFill/>
            <a:miter lim="800000"/>
            <a:headEnd/>
            <a:tailEnd/>
          </a:ln>
          <a:effectLst/>
        </p:spPr>
        <p:txBody>
          <a:bodyPr wrap="none">
            <a:spAutoFit/>
          </a:bodyPr>
          <a:lstStyle/>
          <a:p>
            <a:pPr algn="ctr">
              <a:defRPr/>
            </a:pPr>
            <a:r>
              <a:rPr lang="en-US" sz="1100" b="1" dirty="0">
                <a:solidFill>
                  <a:srgbClr val="008000"/>
                </a:solidFill>
                <a:effectLst>
                  <a:outerShdw blurRad="38100" dist="38100" dir="2700000" algn="tl">
                    <a:srgbClr val="000000"/>
                  </a:outerShdw>
                </a:effectLst>
                <a:latin typeface="Tahoma" pitchFamily="34" charset="0"/>
              </a:rPr>
              <a:t>OIL</a:t>
            </a:r>
          </a:p>
          <a:p>
            <a:pPr algn="ctr">
              <a:defRPr/>
            </a:pPr>
            <a:r>
              <a:rPr lang="en-US" sz="1100" b="1" dirty="0">
                <a:solidFill>
                  <a:srgbClr val="008000"/>
                </a:solidFill>
                <a:effectLst>
                  <a:outerShdw blurRad="38100" dist="38100" dir="2700000" algn="tl">
                    <a:srgbClr val="000000"/>
                  </a:outerShdw>
                </a:effectLst>
                <a:latin typeface="Tahoma" pitchFamily="34" charset="0"/>
              </a:rPr>
              <a:t>SAND</a:t>
            </a:r>
          </a:p>
        </p:txBody>
      </p:sp>
      <p:sp>
        <p:nvSpPr>
          <p:cNvPr id="95" name="Line 86"/>
          <p:cNvSpPr>
            <a:spLocks noChangeShapeType="1"/>
          </p:cNvSpPr>
          <p:nvPr/>
        </p:nvSpPr>
        <p:spPr bwMode="auto">
          <a:xfrm>
            <a:off x="2158572" y="2587341"/>
            <a:ext cx="311572" cy="412675"/>
          </a:xfrm>
          <a:prstGeom prst="line">
            <a:avLst/>
          </a:prstGeom>
          <a:noFill/>
          <a:ln w="38100">
            <a:solidFill>
              <a:srgbClr val="996633"/>
            </a:solidFill>
            <a:round/>
            <a:headEnd/>
            <a:tailEnd/>
          </a:ln>
        </p:spPr>
        <p:txBody>
          <a:bodyPr wrap="none" anchor="ctr"/>
          <a:lstStyle/>
          <a:p>
            <a:endParaRPr lang="en-US" dirty="0"/>
          </a:p>
        </p:txBody>
      </p:sp>
      <p:sp>
        <p:nvSpPr>
          <p:cNvPr id="96" name="Line 87"/>
          <p:cNvSpPr>
            <a:spLocks noChangeShapeType="1"/>
          </p:cNvSpPr>
          <p:nvPr/>
        </p:nvSpPr>
        <p:spPr bwMode="auto">
          <a:xfrm>
            <a:off x="2188189" y="2577397"/>
            <a:ext cx="251153" cy="432562"/>
          </a:xfrm>
          <a:prstGeom prst="line">
            <a:avLst/>
          </a:prstGeom>
          <a:noFill/>
          <a:ln w="38100">
            <a:solidFill>
              <a:schemeClr val="accent2"/>
            </a:solidFill>
            <a:round/>
            <a:headEnd/>
            <a:tailEnd/>
          </a:ln>
        </p:spPr>
        <p:txBody>
          <a:bodyPr wrap="none" anchor="ctr"/>
          <a:lstStyle/>
          <a:p>
            <a:endParaRPr lang="en-US" dirty="0"/>
          </a:p>
        </p:txBody>
      </p:sp>
      <p:sp>
        <p:nvSpPr>
          <p:cNvPr id="97" name="Line 88"/>
          <p:cNvSpPr>
            <a:spLocks noChangeShapeType="1"/>
          </p:cNvSpPr>
          <p:nvPr/>
        </p:nvSpPr>
        <p:spPr bwMode="auto">
          <a:xfrm>
            <a:off x="2439342" y="3018660"/>
            <a:ext cx="330527" cy="1490352"/>
          </a:xfrm>
          <a:prstGeom prst="line">
            <a:avLst/>
          </a:prstGeom>
          <a:noFill/>
          <a:ln w="38100">
            <a:solidFill>
              <a:schemeClr val="accent2"/>
            </a:solidFill>
            <a:round/>
            <a:headEnd/>
            <a:tailEnd/>
          </a:ln>
        </p:spPr>
        <p:txBody>
          <a:bodyPr wrap="none" anchor="ctr"/>
          <a:lstStyle/>
          <a:p>
            <a:endParaRPr lang="en-US" dirty="0"/>
          </a:p>
        </p:txBody>
      </p:sp>
      <p:sp>
        <p:nvSpPr>
          <p:cNvPr id="98" name="Line 89"/>
          <p:cNvSpPr>
            <a:spLocks noChangeShapeType="1"/>
          </p:cNvSpPr>
          <p:nvPr/>
        </p:nvSpPr>
        <p:spPr bwMode="auto">
          <a:xfrm>
            <a:off x="2779347" y="4509012"/>
            <a:ext cx="406347" cy="1364809"/>
          </a:xfrm>
          <a:prstGeom prst="line">
            <a:avLst/>
          </a:prstGeom>
          <a:noFill/>
          <a:ln w="38100">
            <a:solidFill>
              <a:schemeClr val="accent2"/>
            </a:solidFill>
            <a:round/>
            <a:headEnd/>
            <a:tailEnd/>
          </a:ln>
        </p:spPr>
        <p:txBody>
          <a:bodyPr wrap="none" anchor="ctr"/>
          <a:lstStyle/>
          <a:p>
            <a:endParaRPr lang="en-US" dirty="0"/>
          </a:p>
        </p:txBody>
      </p:sp>
      <p:sp>
        <p:nvSpPr>
          <p:cNvPr id="99" name="Text Box 90"/>
          <p:cNvSpPr txBox="1">
            <a:spLocks noChangeArrowheads="1"/>
          </p:cNvSpPr>
          <p:nvPr/>
        </p:nvSpPr>
        <p:spPr bwMode="auto">
          <a:xfrm rot="21586320">
            <a:off x="2769869" y="4532629"/>
            <a:ext cx="747536" cy="431319"/>
          </a:xfrm>
          <a:prstGeom prst="rect">
            <a:avLst/>
          </a:prstGeom>
          <a:noFill/>
          <a:ln w="38100">
            <a:noFill/>
            <a:miter lim="800000"/>
            <a:headEnd/>
            <a:tailEnd/>
          </a:ln>
          <a:effectLst/>
        </p:spPr>
        <p:txBody>
          <a:bodyPr>
            <a:spAutoFit/>
          </a:bodyPr>
          <a:lstStyle/>
          <a:p>
            <a:pPr algn="ctr">
              <a:defRPr/>
            </a:pPr>
            <a:r>
              <a:rPr lang="en-US" sz="1100" b="1" dirty="0">
                <a:solidFill>
                  <a:schemeClr val="accent2"/>
                </a:solidFill>
                <a:effectLst>
                  <a:outerShdw blurRad="38100" dist="38100" dir="2700000" algn="tl">
                    <a:srgbClr val="000000"/>
                  </a:outerShdw>
                </a:effectLst>
                <a:latin typeface="Tahoma" pitchFamily="34" charset="0"/>
              </a:rPr>
              <a:t>WATER SAND</a:t>
            </a:r>
            <a:endParaRPr lang="en-US" sz="1100" b="1" dirty="0">
              <a:effectLst>
                <a:outerShdw blurRad="38100" dist="38100" dir="2700000" algn="tl">
                  <a:srgbClr val="FFFFFF"/>
                </a:outerShdw>
              </a:effectLst>
              <a:latin typeface="Tahoma" pitchFamily="34" charset="0"/>
            </a:endParaRPr>
          </a:p>
        </p:txBody>
      </p:sp>
      <p:sp>
        <p:nvSpPr>
          <p:cNvPr id="100" name="Text Box 91"/>
          <p:cNvSpPr txBox="1">
            <a:spLocks noChangeArrowheads="1"/>
          </p:cNvSpPr>
          <p:nvPr/>
        </p:nvSpPr>
        <p:spPr bwMode="auto">
          <a:xfrm>
            <a:off x="2545964" y="2965211"/>
            <a:ext cx="644468" cy="258543"/>
          </a:xfrm>
          <a:prstGeom prst="rect">
            <a:avLst/>
          </a:prstGeom>
          <a:noFill/>
          <a:ln w="9525">
            <a:noFill/>
            <a:miter lim="800000"/>
            <a:headEnd/>
            <a:tailEnd/>
          </a:ln>
          <a:effectLst/>
        </p:spPr>
        <p:txBody>
          <a:bodyPr wrap="none">
            <a:spAutoFit/>
          </a:bodyPr>
          <a:lstStyle/>
          <a:p>
            <a:pPr algn="ctr">
              <a:defRPr/>
            </a:pPr>
            <a:r>
              <a:rPr lang="en-US" sz="1100" b="1" dirty="0">
                <a:solidFill>
                  <a:srgbClr val="996633"/>
                </a:solidFill>
                <a:effectLst>
                  <a:outerShdw blurRad="38100" dist="38100" dir="2700000" algn="tl">
                    <a:srgbClr val="000000"/>
                  </a:outerShdw>
                </a:effectLst>
                <a:latin typeface="Tahoma" pitchFamily="34" charset="0"/>
              </a:rPr>
              <a:t>SHALE</a:t>
            </a:r>
          </a:p>
        </p:txBody>
      </p:sp>
      <p:sp>
        <p:nvSpPr>
          <p:cNvPr id="101" name="Text Box 92"/>
          <p:cNvSpPr txBox="1">
            <a:spLocks noChangeArrowheads="1"/>
          </p:cNvSpPr>
          <p:nvPr/>
        </p:nvSpPr>
        <p:spPr bwMode="auto">
          <a:xfrm>
            <a:off x="982181" y="5893709"/>
            <a:ext cx="2430972" cy="261029"/>
          </a:xfrm>
          <a:prstGeom prst="rect">
            <a:avLst/>
          </a:prstGeom>
          <a:noFill/>
          <a:ln w="9525">
            <a:noFill/>
            <a:miter lim="800000"/>
            <a:headEnd/>
            <a:tailEnd/>
          </a:ln>
        </p:spPr>
        <p:txBody>
          <a:bodyPr wrap="none">
            <a:spAutoFit/>
          </a:bodyPr>
          <a:lstStyle/>
          <a:p>
            <a:pPr algn="ctr"/>
            <a:r>
              <a:rPr lang="en-US" sz="1100" b="1" dirty="0">
                <a:latin typeface="Tahoma" pitchFamily="34" charset="0"/>
              </a:rPr>
              <a:t>Data for Gulf Of Mexico Clastics</a:t>
            </a:r>
          </a:p>
        </p:txBody>
      </p:sp>
      <p:grpSp>
        <p:nvGrpSpPr>
          <p:cNvPr id="102" name="Group 93"/>
          <p:cNvGrpSpPr>
            <a:grpSpLocks noChangeAspect="1"/>
          </p:cNvGrpSpPr>
          <p:nvPr/>
        </p:nvGrpSpPr>
        <p:grpSpPr bwMode="auto">
          <a:xfrm>
            <a:off x="1169361" y="2971426"/>
            <a:ext cx="299725" cy="314478"/>
            <a:chOff x="1244" y="1226"/>
            <a:chExt cx="626" cy="626"/>
          </a:xfrm>
        </p:grpSpPr>
        <p:sp>
          <p:nvSpPr>
            <p:cNvPr id="164" name="Oval 94"/>
            <p:cNvSpPr>
              <a:spLocks noChangeAspect="1" noChangeArrowheads="1"/>
            </p:cNvSpPr>
            <p:nvPr/>
          </p:nvSpPr>
          <p:spPr bwMode="auto">
            <a:xfrm>
              <a:off x="1244" y="1226"/>
              <a:ext cx="626" cy="626"/>
            </a:xfrm>
            <a:prstGeom prst="ellipse">
              <a:avLst/>
            </a:prstGeom>
            <a:solidFill>
              <a:schemeClr val="bg1"/>
            </a:solidFill>
            <a:ln w="9525">
              <a:solidFill>
                <a:schemeClr val="tx1"/>
              </a:solidFill>
              <a:round/>
              <a:headEnd/>
              <a:tailEnd/>
            </a:ln>
          </p:spPr>
          <p:txBody>
            <a:bodyPr wrap="none" anchor="ctr"/>
            <a:lstStyle/>
            <a:p>
              <a:endParaRPr lang="en-US" sz="1600" dirty="0"/>
            </a:p>
          </p:txBody>
        </p:sp>
        <p:grpSp>
          <p:nvGrpSpPr>
            <p:cNvPr id="165" name="Group 95"/>
            <p:cNvGrpSpPr>
              <a:grpSpLocks noChangeAspect="1"/>
            </p:cNvGrpSpPr>
            <p:nvPr/>
          </p:nvGrpSpPr>
          <p:grpSpPr bwMode="auto">
            <a:xfrm>
              <a:off x="1430" y="1420"/>
              <a:ext cx="254" cy="106"/>
              <a:chOff x="1412" y="1420"/>
              <a:chExt cx="254" cy="106"/>
            </a:xfrm>
          </p:grpSpPr>
          <p:sp>
            <p:nvSpPr>
              <p:cNvPr id="169" name="Oval 96"/>
              <p:cNvSpPr>
                <a:spLocks noChangeAspect="1" noChangeArrowheads="1"/>
              </p:cNvSpPr>
              <p:nvPr/>
            </p:nvSpPr>
            <p:spPr bwMode="auto">
              <a:xfrm>
                <a:off x="1412" y="1420"/>
                <a:ext cx="79" cy="106"/>
              </a:xfrm>
              <a:prstGeom prst="ellipse">
                <a:avLst/>
              </a:prstGeom>
              <a:solidFill>
                <a:schemeClr val="bg1"/>
              </a:solidFill>
              <a:ln w="9525">
                <a:solidFill>
                  <a:schemeClr val="tx1"/>
                </a:solidFill>
                <a:round/>
                <a:headEnd/>
                <a:tailEnd/>
              </a:ln>
            </p:spPr>
            <p:txBody>
              <a:bodyPr wrap="none" anchor="ctr"/>
              <a:lstStyle/>
              <a:p>
                <a:endParaRPr lang="en-US" sz="1600" dirty="0"/>
              </a:p>
            </p:txBody>
          </p:sp>
          <p:sp>
            <p:nvSpPr>
              <p:cNvPr id="170" name="Oval 97"/>
              <p:cNvSpPr>
                <a:spLocks noChangeAspect="1" noChangeArrowheads="1"/>
              </p:cNvSpPr>
              <p:nvPr/>
            </p:nvSpPr>
            <p:spPr bwMode="auto">
              <a:xfrm>
                <a:off x="1587" y="1420"/>
                <a:ext cx="79" cy="106"/>
              </a:xfrm>
              <a:prstGeom prst="ellipse">
                <a:avLst/>
              </a:prstGeom>
              <a:solidFill>
                <a:schemeClr val="bg1"/>
              </a:solidFill>
              <a:ln w="9525">
                <a:solidFill>
                  <a:schemeClr val="tx1"/>
                </a:solidFill>
                <a:round/>
                <a:headEnd/>
                <a:tailEnd/>
              </a:ln>
            </p:spPr>
            <p:txBody>
              <a:bodyPr wrap="none" anchor="ctr"/>
              <a:lstStyle/>
              <a:p>
                <a:endParaRPr lang="en-US" sz="1600" dirty="0"/>
              </a:p>
            </p:txBody>
          </p:sp>
        </p:grpSp>
        <p:grpSp>
          <p:nvGrpSpPr>
            <p:cNvPr id="166" name="Group 98"/>
            <p:cNvGrpSpPr>
              <a:grpSpLocks noChangeAspect="1"/>
            </p:cNvGrpSpPr>
            <p:nvPr/>
          </p:nvGrpSpPr>
          <p:grpSpPr bwMode="auto">
            <a:xfrm>
              <a:off x="1342" y="1526"/>
              <a:ext cx="431" cy="247"/>
              <a:chOff x="1323" y="1517"/>
              <a:chExt cx="626" cy="247"/>
            </a:xfrm>
          </p:grpSpPr>
          <p:sp>
            <p:nvSpPr>
              <p:cNvPr id="167" name="Freeform 99"/>
              <p:cNvSpPr>
                <a:spLocks noChangeAspect="1"/>
              </p:cNvSpPr>
              <p:nvPr/>
            </p:nvSpPr>
            <p:spPr bwMode="auto">
              <a:xfrm>
                <a:off x="1323"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solidFill>
                <a:schemeClr val="bg1"/>
              </a:solidFill>
              <a:ln w="38100" cap="flat" cmpd="sng">
                <a:solidFill>
                  <a:schemeClr val="tx1"/>
                </a:solidFill>
                <a:prstDash val="solid"/>
                <a:round/>
                <a:headEnd type="none" w="med" len="med"/>
                <a:tailEnd type="none" w="med" len="med"/>
              </a:ln>
            </p:spPr>
            <p:txBody>
              <a:bodyPr wrap="none" anchor="ctr"/>
              <a:lstStyle/>
              <a:p>
                <a:endParaRPr lang="en-US" dirty="0"/>
              </a:p>
            </p:txBody>
          </p:sp>
          <p:sp>
            <p:nvSpPr>
              <p:cNvPr id="168" name="Freeform 100"/>
              <p:cNvSpPr>
                <a:spLocks noChangeAspect="1"/>
              </p:cNvSpPr>
              <p:nvPr/>
            </p:nvSpPr>
            <p:spPr bwMode="auto">
              <a:xfrm flipH="1">
                <a:off x="1622"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solidFill>
                <a:schemeClr val="bg1"/>
              </a:solidFill>
              <a:ln w="38100" cap="flat" cmpd="sng">
                <a:solidFill>
                  <a:schemeClr val="tx1"/>
                </a:solidFill>
                <a:prstDash val="solid"/>
                <a:round/>
                <a:headEnd type="none" w="med" len="med"/>
                <a:tailEnd type="none" w="med" len="med"/>
              </a:ln>
            </p:spPr>
            <p:txBody>
              <a:bodyPr wrap="none" anchor="ctr"/>
              <a:lstStyle/>
              <a:p>
                <a:endParaRPr lang="en-US" dirty="0"/>
              </a:p>
            </p:txBody>
          </p:sp>
        </p:grpSp>
      </p:grpSp>
      <p:sp>
        <p:nvSpPr>
          <p:cNvPr id="103" name="Line 101"/>
          <p:cNvSpPr>
            <a:spLocks noChangeShapeType="1"/>
          </p:cNvSpPr>
          <p:nvPr/>
        </p:nvSpPr>
        <p:spPr bwMode="auto">
          <a:xfrm flipH="1">
            <a:off x="1595847" y="3048492"/>
            <a:ext cx="805585" cy="0"/>
          </a:xfrm>
          <a:prstGeom prst="line">
            <a:avLst/>
          </a:prstGeom>
          <a:noFill/>
          <a:ln w="76200">
            <a:solidFill>
              <a:srgbClr val="FF00FF"/>
            </a:solidFill>
            <a:round/>
            <a:headEnd type="triangle" w="med" len="med"/>
            <a:tailEnd type="triangle" w="med" len="med"/>
          </a:ln>
        </p:spPr>
        <p:txBody>
          <a:bodyPr wrap="none" anchor="ctr"/>
          <a:lstStyle/>
          <a:p>
            <a:endParaRPr lang="en-US" dirty="0"/>
          </a:p>
        </p:txBody>
      </p:sp>
      <p:sp>
        <p:nvSpPr>
          <p:cNvPr id="104" name="Text Box 102"/>
          <p:cNvSpPr txBox="1">
            <a:spLocks noChangeArrowheads="1"/>
          </p:cNvSpPr>
          <p:nvPr/>
        </p:nvSpPr>
        <p:spPr bwMode="auto">
          <a:xfrm>
            <a:off x="841203" y="3289633"/>
            <a:ext cx="958410" cy="417647"/>
          </a:xfrm>
          <a:prstGeom prst="rect">
            <a:avLst/>
          </a:prstGeom>
          <a:noFill/>
          <a:ln w="9525">
            <a:noFill/>
            <a:miter lim="800000"/>
            <a:headEnd/>
            <a:tailEnd/>
          </a:ln>
          <a:effectLst/>
        </p:spPr>
        <p:txBody>
          <a:bodyPr wrap="none" anchor="ctr">
            <a:spAutoFit/>
          </a:bodyPr>
          <a:lstStyle/>
          <a:p>
            <a:pPr algn="ctr">
              <a:defRPr/>
            </a:pPr>
            <a:r>
              <a:rPr lang="en-US" sz="1000" b="1" i="1" dirty="0">
                <a:solidFill>
                  <a:srgbClr val="000000"/>
                </a:solidFill>
                <a:effectLst>
                  <a:outerShdw blurRad="38100" dist="38100" dir="2700000" algn="tl">
                    <a:srgbClr val="FFFFFF"/>
                  </a:outerShdw>
                </a:effectLst>
                <a:latin typeface="Arial" charset="0"/>
              </a:rPr>
              <a:t>Looking for </a:t>
            </a:r>
          </a:p>
          <a:p>
            <a:pPr algn="ctr">
              <a:defRPr/>
            </a:pPr>
            <a:r>
              <a:rPr lang="en-US" sz="1000" b="1" i="1" dirty="0">
                <a:solidFill>
                  <a:srgbClr val="000000"/>
                </a:solidFill>
                <a:effectLst>
                  <a:outerShdw blurRad="38100" dist="38100" dir="2700000" algn="tl">
                    <a:srgbClr val="FFFFFF"/>
                  </a:outerShdw>
                </a:effectLst>
                <a:latin typeface="Arial" charset="0"/>
              </a:rPr>
              <a:t>shallow gas</a:t>
            </a:r>
          </a:p>
        </p:txBody>
      </p:sp>
      <p:sp>
        <p:nvSpPr>
          <p:cNvPr id="105" name="Oval 103"/>
          <p:cNvSpPr>
            <a:spLocks noChangeAspect="1" noChangeArrowheads="1"/>
          </p:cNvSpPr>
          <p:nvPr/>
        </p:nvSpPr>
        <p:spPr bwMode="auto">
          <a:xfrm>
            <a:off x="1976131" y="4623367"/>
            <a:ext cx="299725" cy="314478"/>
          </a:xfrm>
          <a:prstGeom prst="ellipse">
            <a:avLst/>
          </a:prstGeom>
          <a:solidFill>
            <a:srgbClr val="FFFFFF"/>
          </a:solidFill>
          <a:ln w="9525">
            <a:solidFill>
              <a:schemeClr val="tx1"/>
            </a:solidFill>
            <a:round/>
            <a:headEnd/>
            <a:tailEnd/>
          </a:ln>
        </p:spPr>
        <p:txBody>
          <a:bodyPr wrap="none" anchor="ctr"/>
          <a:lstStyle/>
          <a:p>
            <a:endParaRPr lang="en-US" sz="1600" dirty="0"/>
          </a:p>
        </p:txBody>
      </p:sp>
      <p:grpSp>
        <p:nvGrpSpPr>
          <p:cNvPr id="106" name="Group 104"/>
          <p:cNvGrpSpPr>
            <a:grpSpLocks noChangeAspect="1"/>
          </p:cNvGrpSpPr>
          <p:nvPr/>
        </p:nvGrpSpPr>
        <p:grpSpPr bwMode="auto">
          <a:xfrm>
            <a:off x="2064982" y="4720321"/>
            <a:ext cx="122022" cy="53449"/>
            <a:chOff x="1412" y="1420"/>
            <a:chExt cx="254" cy="106"/>
          </a:xfrm>
        </p:grpSpPr>
        <p:sp>
          <p:nvSpPr>
            <p:cNvPr id="112" name="Oval 105"/>
            <p:cNvSpPr>
              <a:spLocks noChangeAspect="1" noChangeArrowheads="1"/>
            </p:cNvSpPr>
            <p:nvPr/>
          </p:nvSpPr>
          <p:spPr bwMode="auto">
            <a:xfrm>
              <a:off x="1412" y="1420"/>
              <a:ext cx="79" cy="106"/>
            </a:xfrm>
            <a:prstGeom prst="ellipse">
              <a:avLst/>
            </a:prstGeom>
            <a:solidFill>
              <a:schemeClr val="bg1"/>
            </a:solidFill>
            <a:ln w="9525">
              <a:solidFill>
                <a:schemeClr val="tx1"/>
              </a:solidFill>
              <a:round/>
              <a:headEnd/>
              <a:tailEnd/>
            </a:ln>
          </p:spPr>
          <p:txBody>
            <a:bodyPr wrap="none" anchor="ctr"/>
            <a:lstStyle/>
            <a:p>
              <a:endParaRPr lang="en-US" sz="1600" dirty="0"/>
            </a:p>
          </p:txBody>
        </p:sp>
        <p:sp>
          <p:nvSpPr>
            <p:cNvPr id="163" name="Oval 106"/>
            <p:cNvSpPr>
              <a:spLocks noChangeAspect="1" noChangeArrowheads="1"/>
            </p:cNvSpPr>
            <p:nvPr/>
          </p:nvSpPr>
          <p:spPr bwMode="auto">
            <a:xfrm>
              <a:off x="1587" y="1420"/>
              <a:ext cx="79" cy="106"/>
            </a:xfrm>
            <a:prstGeom prst="ellipse">
              <a:avLst/>
            </a:prstGeom>
            <a:solidFill>
              <a:schemeClr val="bg1"/>
            </a:solidFill>
            <a:ln w="9525">
              <a:solidFill>
                <a:schemeClr val="tx1"/>
              </a:solidFill>
              <a:round/>
              <a:headEnd/>
              <a:tailEnd/>
            </a:ln>
          </p:spPr>
          <p:txBody>
            <a:bodyPr wrap="none" anchor="ctr"/>
            <a:lstStyle/>
            <a:p>
              <a:endParaRPr lang="en-US" sz="1600" dirty="0"/>
            </a:p>
          </p:txBody>
        </p:sp>
      </p:grpSp>
      <p:grpSp>
        <p:nvGrpSpPr>
          <p:cNvPr id="107" name="Group 107"/>
          <p:cNvGrpSpPr>
            <a:grpSpLocks noChangeAspect="1"/>
          </p:cNvGrpSpPr>
          <p:nvPr/>
        </p:nvGrpSpPr>
        <p:grpSpPr bwMode="auto">
          <a:xfrm flipV="1">
            <a:off x="2023518" y="4822247"/>
            <a:ext cx="206135" cy="58421"/>
            <a:chOff x="1323" y="1517"/>
            <a:chExt cx="626" cy="247"/>
          </a:xfrm>
        </p:grpSpPr>
        <p:sp>
          <p:nvSpPr>
            <p:cNvPr id="110" name="Freeform 108"/>
            <p:cNvSpPr>
              <a:spLocks noChangeAspect="1"/>
            </p:cNvSpPr>
            <p:nvPr/>
          </p:nvSpPr>
          <p:spPr bwMode="auto">
            <a:xfrm>
              <a:off x="1323"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noFill/>
            <a:ln w="38100" cap="flat" cmpd="sng">
              <a:solidFill>
                <a:schemeClr val="tx1"/>
              </a:solidFill>
              <a:prstDash val="solid"/>
              <a:round/>
              <a:headEnd type="none" w="med" len="med"/>
              <a:tailEnd type="none" w="med" len="med"/>
            </a:ln>
          </p:spPr>
          <p:txBody>
            <a:bodyPr wrap="none" anchor="ctr"/>
            <a:lstStyle/>
            <a:p>
              <a:endParaRPr lang="en-US" dirty="0"/>
            </a:p>
          </p:txBody>
        </p:sp>
        <p:sp>
          <p:nvSpPr>
            <p:cNvPr id="111" name="Freeform 109"/>
            <p:cNvSpPr>
              <a:spLocks noChangeAspect="1"/>
            </p:cNvSpPr>
            <p:nvPr/>
          </p:nvSpPr>
          <p:spPr bwMode="auto">
            <a:xfrm flipH="1">
              <a:off x="1622"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noFill/>
            <a:ln w="38100" cap="flat" cmpd="sng">
              <a:solidFill>
                <a:schemeClr val="tx1"/>
              </a:solidFill>
              <a:prstDash val="solid"/>
              <a:round/>
              <a:headEnd type="none" w="med" len="med"/>
              <a:tailEnd type="none" w="med" len="med"/>
            </a:ln>
          </p:spPr>
          <p:txBody>
            <a:bodyPr wrap="none" anchor="ctr"/>
            <a:lstStyle/>
            <a:p>
              <a:endParaRPr lang="en-US" dirty="0"/>
            </a:p>
          </p:txBody>
        </p:sp>
      </p:grpSp>
      <p:sp>
        <p:nvSpPr>
          <p:cNvPr id="108" name="Line 110"/>
          <p:cNvSpPr>
            <a:spLocks noChangeShapeType="1"/>
          </p:cNvSpPr>
          <p:nvPr/>
        </p:nvSpPr>
        <p:spPr bwMode="auto">
          <a:xfrm flipH="1">
            <a:off x="2662063" y="4654442"/>
            <a:ext cx="130315" cy="0"/>
          </a:xfrm>
          <a:prstGeom prst="line">
            <a:avLst/>
          </a:prstGeom>
          <a:noFill/>
          <a:ln w="76200">
            <a:solidFill>
              <a:srgbClr val="FF00FF"/>
            </a:solidFill>
            <a:round/>
            <a:headEnd/>
            <a:tailEnd/>
          </a:ln>
        </p:spPr>
        <p:txBody>
          <a:bodyPr wrap="none" anchor="ctr"/>
          <a:lstStyle/>
          <a:p>
            <a:endParaRPr lang="en-US" dirty="0"/>
          </a:p>
        </p:txBody>
      </p:sp>
      <p:sp>
        <p:nvSpPr>
          <p:cNvPr id="109" name="Text Box 111"/>
          <p:cNvSpPr txBox="1">
            <a:spLocks noChangeArrowheads="1"/>
          </p:cNvSpPr>
          <p:nvPr/>
        </p:nvSpPr>
        <p:spPr bwMode="auto">
          <a:xfrm>
            <a:off x="1516473" y="4982593"/>
            <a:ext cx="958410" cy="416404"/>
          </a:xfrm>
          <a:prstGeom prst="rect">
            <a:avLst/>
          </a:prstGeom>
          <a:noFill/>
          <a:ln w="9525">
            <a:noFill/>
            <a:miter lim="800000"/>
            <a:headEnd/>
            <a:tailEnd/>
          </a:ln>
          <a:effectLst/>
        </p:spPr>
        <p:txBody>
          <a:bodyPr wrap="none" anchor="ctr">
            <a:spAutoFit/>
          </a:bodyPr>
          <a:lstStyle/>
          <a:p>
            <a:pPr algn="ctr">
              <a:defRPr/>
            </a:pPr>
            <a:r>
              <a:rPr lang="en-US" sz="1000" b="1" i="1" dirty="0">
                <a:solidFill>
                  <a:srgbClr val="000000"/>
                </a:solidFill>
                <a:effectLst>
                  <a:outerShdw blurRad="38100" dist="38100" dir="2700000" algn="tl">
                    <a:srgbClr val="FFFFFF"/>
                  </a:outerShdw>
                </a:effectLst>
                <a:latin typeface="Arial" charset="0"/>
              </a:rPr>
              <a:t>Looking for </a:t>
            </a:r>
          </a:p>
          <a:p>
            <a:pPr algn="ctr">
              <a:defRPr/>
            </a:pPr>
            <a:r>
              <a:rPr lang="en-US" sz="1000" b="1" i="1" dirty="0">
                <a:solidFill>
                  <a:srgbClr val="000000"/>
                </a:solidFill>
                <a:effectLst>
                  <a:outerShdw blurRad="38100" dist="38100" dir="2700000" algn="tl">
                    <a:srgbClr val="FFFFFF"/>
                  </a:outerShdw>
                </a:effectLst>
                <a:latin typeface="Arial" charset="0"/>
              </a:rPr>
              <a:t>deep oil</a:t>
            </a:r>
          </a:p>
        </p:txBody>
      </p:sp>
      <p:grpSp>
        <p:nvGrpSpPr>
          <p:cNvPr id="242" name="Group 241"/>
          <p:cNvGrpSpPr/>
          <p:nvPr/>
        </p:nvGrpSpPr>
        <p:grpSpPr>
          <a:xfrm>
            <a:off x="4145280" y="2590739"/>
            <a:ext cx="4276077" cy="3154742"/>
            <a:chOff x="5181600" y="3012141"/>
            <a:chExt cx="1987550" cy="1655109"/>
          </a:xfrm>
        </p:grpSpPr>
        <p:grpSp>
          <p:nvGrpSpPr>
            <p:cNvPr id="239" name="Group 238"/>
            <p:cNvGrpSpPr/>
            <p:nvPr/>
          </p:nvGrpSpPr>
          <p:grpSpPr>
            <a:xfrm>
              <a:off x="5181600" y="3136900"/>
              <a:ext cx="1987550" cy="1530350"/>
              <a:chOff x="5181600" y="3416300"/>
              <a:chExt cx="1987550" cy="1530350"/>
            </a:xfrm>
          </p:grpSpPr>
          <p:pic>
            <p:nvPicPr>
              <p:cNvPr id="56" name="Picture 3" descr="fig4.jpg"/>
              <p:cNvPicPr>
                <a:picLocks noChangeAspect="1"/>
              </p:cNvPicPr>
              <p:nvPr/>
            </p:nvPicPr>
            <p:blipFill>
              <a:blip r:embed="rId3" cstate="print"/>
              <a:srcRect l="26382" t="20537" r="30730" b="23220"/>
              <a:stretch>
                <a:fillRect/>
              </a:stretch>
            </p:blipFill>
            <p:spPr bwMode="auto">
              <a:xfrm>
                <a:off x="5321300" y="3416300"/>
                <a:ext cx="1847850" cy="1530350"/>
              </a:xfrm>
              <a:prstGeom prst="rect">
                <a:avLst/>
              </a:prstGeom>
              <a:noFill/>
              <a:ln w="9525">
                <a:noFill/>
                <a:miter lim="800000"/>
                <a:headEnd/>
                <a:tailEnd/>
              </a:ln>
            </p:spPr>
          </p:pic>
          <p:pic>
            <p:nvPicPr>
              <p:cNvPr id="237" name="Picture 3" descr="fig4.jpg"/>
              <p:cNvPicPr>
                <a:picLocks noChangeAspect="1"/>
              </p:cNvPicPr>
              <p:nvPr/>
            </p:nvPicPr>
            <p:blipFill>
              <a:blip r:embed="rId3" cstate="print"/>
              <a:srcRect l="-294" t="20537" r="96904" b="23220"/>
              <a:stretch>
                <a:fillRect/>
              </a:stretch>
            </p:blipFill>
            <p:spPr bwMode="auto">
              <a:xfrm>
                <a:off x="5181600" y="3416300"/>
                <a:ext cx="146050" cy="1530350"/>
              </a:xfrm>
              <a:prstGeom prst="rect">
                <a:avLst/>
              </a:prstGeom>
              <a:noFill/>
              <a:ln w="9525">
                <a:noFill/>
                <a:miter lim="800000"/>
                <a:headEnd/>
                <a:tailEnd/>
              </a:ln>
            </p:spPr>
          </p:pic>
        </p:grpSp>
        <p:pic>
          <p:nvPicPr>
            <p:cNvPr id="238" name="Picture 3" descr="fig4.jpg"/>
            <p:cNvPicPr>
              <a:picLocks noChangeAspect="1"/>
            </p:cNvPicPr>
            <p:nvPr/>
          </p:nvPicPr>
          <p:blipFill>
            <a:blip r:embed="rId3" cstate="print"/>
            <a:srcRect l="23300" t="83" r="30730" b="95332"/>
            <a:stretch>
              <a:fillRect/>
            </a:stretch>
          </p:blipFill>
          <p:spPr bwMode="auto">
            <a:xfrm>
              <a:off x="5188496" y="3012141"/>
              <a:ext cx="1980654" cy="124759"/>
            </a:xfrm>
            <a:prstGeom prst="rect">
              <a:avLst/>
            </a:prstGeom>
            <a:noFill/>
            <a:ln w="9525">
              <a:noFill/>
              <a:miter lim="800000"/>
              <a:headEnd/>
              <a:tailEnd/>
            </a:ln>
          </p:spPr>
        </p:pic>
      </p:grpSp>
      <p:sp>
        <p:nvSpPr>
          <p:cNvPr id="243" name="TextBox 242"/>
          <p:cNvSpPr txBox="1"/>
          <p:nvPr/>
        </p:nvSpPr>
        <p:spPr>
          <a:xfrm>
            <a:off x="7036398" y="3007659"/>
            <a:ext cx="1202573" cy="307777"/>
          </a:xfrm>
          <a:prstGeom prst="rect">
            <a:avLst/>
          </a:prstGeom>
          <a:solidFill>
            <a:schemeClr val="bg1"/>
          </a:solidFill>
          <a:ln w="38100">
            <a:solidFill>
              <a:srgbClr val="FF00FF"/>
            </a:solidFill>
          </a:ln>
        </p:spPr>
        <p:txBody>
          <a:bodyPr wrap="none" rtlCol="0">
            <a:spAutoFit/>
          </a:bodyPr>
          <a:lstStyle/>
          <a:p>
            <a:r>
              <a:rPr lang="en-US" sz="1400" b="1" dirty="0" smtClean="0">
                <a:latin typeface="Tahoma" pitchFamily="34" charset="0"/>
                <a:ea typeface="Tahoma" pitchFamily="34" charset="0"/>
                <a:cs typeface="Tahoma" pitchFamily="34" charset="0"/>
              </a:rPr>
              <a:t>  Flat Spot  </a:t>
            </a:r>
            <a:endParaRPr lang="en-US" sz="1400" b="1" dirty="0">
              <a:latin typeface="Tahoma" pitchFamily="34" charset="0"/>
              <a:ea typeface="Tahoma" pitchFamily="34" charset="0"/>
              <a:cs typeface="Tahoma" pitchFamily="34" charset="0"/>
            </a:endParaRPr>
          </a:p>
        </p:txBody>
      </p:sp>
      <p:cxnSp>
        <p:nvCxnSpPr>
          <p:cNvPr id="245" name="Straight Arrow Connector 244"/>
          <p:cNvCxnSpPr/>
          <p:nvPr/>
        </p:nvCxnSpPr>
        <p:spPr bwMode="auto">
          <a:xfrm flipH="1">
            <a:off x="6781800" y="3368040"/>
            <a:ext cx="701040" cy="1188720"/>
          </a:xfrm>
          <a:prstGeom prst="straightConnector1">
            <a:avLst/>
          </a:prstGeom>
          <a:solidFill>
            <a:schemeClr val="accent1"/>
          </a:solidFill>
          <a:ln w="5715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6" name="TextBox 5"/>
          <p:cNvSpPr txBox="1">
            <a:spLocks noChangeArrowheads="1"/>
          </p:cNvSpPr>
          <p:nvPr/>
        </p:nvSpPr>
        <p:spPr bwMode="auto">
          <a:xfrm>
            <a:off x="4227513" y="5844540"/>
            <a:ext cx="4306887" cy="338554"/>
          </a:xfrm>
          <a:prstGeom prst="rect">
            <a:avLst/>
          </a:prstGeom>
          <a:noFill/>
          <a:ln w="9525">
            <a:noFill/>
            <a:miter lim="800000"/>
            <a:headEnd/>
            <a:tailEnd/>
          </a:ln>
        </p:spPr>
        <p:txBody>
          <a:bodyPr wrap="square">
            <a:spAutoFit/>
          </a:bodyPr>
          <a:lstStyle/>
          <a:p>
            <a:r>
              <a:rPr lang="en-US" sz="1600" dirty="0">
                <a:solidFill>
                  <a:srgbClr val="0000FF"/>
                </a:solidFill>
                <a:latin typeface="+mn-lt"/>
                <a:cs typeface="Shruti" pitchFamily="2" charset="0"/>
              </a:rPr>
              <a:t>www.geoexpro.com/exploration/westloppa/</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Fluid Contact</a:t>
            </a:r>
            <a:endParaRPr lang="en-US" dirty="0"/>
          </a:p>
        </p:txBody>
      </p:sp>
      <p:grpSp>
        <p:nvGrpSpPr>
          <p:cNvPr id="4" name="Group 11"/>
          <p:cNvGrpSpPr/>
          <p:nvPr/>
        </p:nvGrpSpPr>
        <p:grpSpPr>
          <a:xfrm>
            <a:off x="819772" y="1554774"/>
            <a:ext cx="6022428" cy="3742427"/>
            <a:chOff x="472966" y="1245476"/>
            <a:chExt cx="8245365" cy="5123793"/>
          </a:xfrm>
        </p:grpSpPr>
        <p:sp>
          <p:nvSpPr>
            <p:cNvPr id="11" name="Rectangle 10"/>
            <p:cNvSpPr/>
            <p:nvPr/>
          </p:nvSpPr>
          <p:spPr bwMode="auto">
            <a:xfrm>
              <a:off x="472966" y="1245476"/>
              <a:ext cx="8245365" cy="5123793"/>
            </a:xfrm>
            <a:prstGeom prst="rect">
              <a:avLst/>
            </a:prstGeom>
            <a:solidFill>
              <a:srgbClr val="ECBE9E"/>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472966" y="2333297"/>
              <a:ext cx="7630510" cy="3657600"/>
            </a:xfrm>
            <a:custGeom>
              <a:avLst/>
              <a:gdLst>
                <a:gd name="connsiteX0" fmla="*/ 0 w 7630510"/>
                <a:gd name="connsiteY0" fmla="*/ 2538248 h 3657600"/>
                <a:gd name="connsiteX1" fmla="*/ 0 w 7630510"/>
                <a:gd name="connsiteY1" fmla="*/ 3657600 h 3657600"/>
                <a:gd name="connsiteX2" fmla="*/ 504496 w 7630510"/>
                <a:gd name="connsiteY2" fmla="*/ 3626069 h 3657600"/>
                <a:gd name="connsiteX3" fmla="*/ 1497724 w 7630510"/>
                <a:gd name="connsiteY3" fmla="*/ 3421117 h 3657600"/>
                <a:gd name="connsiteX4" fmla="*/ 2254468 w 7630510"/>
                <a:gd name="connsiteY4" fmla="*/ 3105806 h 3657600"/>
                <a:gd name="connsiteX5" fmla="*/ 2885089 w 7630510"/>
                <a:gd name="connsiteY5" fmla="*/ 2475186 h 3657600"/>
                <a:gd name="connsiteX6" fmla="*/ 3704896 w 7630510"/>
                <a:gd name="connsiteY6" fmla="*/ 1907627 h 3657600"/>
                <a:gd name="connsiteX7" fmla="*/ 4335517 w 7630510"/>
                <a:gd name="connsiteY7" fmla="*/ 1608082 h 3657600"/>
                <a:gd name="connsiteX8" fmla="*/ 5423337 w 7630510"/>
                <a:gd name="connsiteY8" fmla="*/ 1434662 h 3657600"/>
                <a:gd name="connsiteX9" fmla="*/ 6558455 w 7630510"/>
                <a:gd name="connsiteY9" fmla="*/ 1245475 h 3657600"/>
                <a:gd name="connsiteX10" fmla="*/ 7630510 w 7630510"/>
                <a:gd name="connsiteY10" fmla="*/ 1166648 h 3657600"/>
                <a:gd name="connsiteX11" fmla="*/ 7441324 w 7630510"/>
                <a:gd name="connsiteY11" fmla="*/ 488731 h 3657600"/>
                <a:gd name="connsiteX12" fmla="*/ 7394027 w 7630510"/>
                <a:gd name="connsiteY12" fmla="*/ 0 h 3657600"/>
                <a:gd name="connsiteX13" fmla="*/ 6243144 w 7630510"/>
                <a:gd name="connsiteY13" fmla="*/ 141889 h 3657600"/>
                <a:gd name="connsiteX14" fmla="*/ 5312979 w 7630510"/>
                <a:gd name="connsiteY14" fmla="*/ 378372 h 3657600"/>
                <a:gd name="connsiteX15" fmla="*/ 4635062 w 7630510"/>
                <a:gd name="connsiteY15" fmla="*/ 425669 h 3657600"/>
                <a:gd name="connsiteX16" fmla="*/ 3657600 w 7630510"/>
                <a:gd name="connsiteY16" fmla="*/ 756744 h 3657600"/>
                <a:gd name="connsiteX17" fmla="*/ 3231931 w 7630510"/>
                <a:gd name="connsiteY17" fmla="*/ 945931 h 3657600"/>
                <a:gd name="connsiteX18" fmla="*/ 2853558 w 7630510"/>
                <a:gd name="connsiteY18" fmla="*/ 1182413 h 3657600"/>
                <a:gd name="connsiteX19" fmla="*/ 2128344 w 7630510"/>
                <a:gd name="connsiteY19" fmla="*/ 1828800 h 3657600"/>
                <a:gd name="connsiteX20" fmla="*/ 1844565 w 7630510"/>
                <a:gd name="connsiteY20" fmla="*/ 2112579 h 3657600"/>
                <a:gd name="connsiteX21" fmla="*/ 1308537 w 7630510"/>
                <a:gd name="connsiteY21" fmla="*/ 2364827 h 3657600"/>
                <a:gd name="connsiteX22" fmla="*/ 819806 w 7630510"/>
                <a:gd name="connsiteY22" fmla="*/ 2443655 h 3657600"/>
                <a:gd name="connsiteX23" fmla="*/ 0 w 7630510"/>
                <a:gd name="connsiteY23" fmla="*/ 2538248 h 365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630510" h="3657600">
                  <a:moveTo>
                    <a:pt x="0" y="2538248"/>
                  </a:moveTo>
                  <a:lnTo>
                    <a:pt x="0" y="3657600"/>
                  </a:lnTo>
                  <a:lnTo>
                    <a:pt x="504496" y="3626069"/>
                  </a:lnTo>
                  <a:lnTo>
                    <a:pt x="1497724" y="3421117"/>
                  </a:lnTo>
                  <a:lnTo>
                    <a:pt x="2254468" y="3105806"/>
                  </a:lnTo>
                  <a:lnTo>
                    <a:pt x="2885089" y="2475186"/>
                  </a:lnTo>
                  <a:lnTo>
                    <a:pt x="3704896" y="1907627"/>
                  </a:lnTo>
                  <a:lnTo>
                    <a:pt x="4335517" y="1608082"/>
                  </a:lnTo>
                  <a:lnTo>
                    <a:pt x="5423337" y="1434662"/>
                  </a:lnTo>
                  <a:lnTo>
                    <a:pt x="6558455" y="1245475"/>
                  </a:lnTo>
                  <a:lnTo>
                    <a:pt x="7630510" y="1166648"/>
                  </a:lnTo>
                  <a:lnTo>
                    <a:pt x="7441324" y="488731"/>
                  </a:lnTo>
                  <a:lnTo>
                    <a:pt x="7394027" y="0"/>
                  </a:lnTo>
                  <a:lnTo>
                    <a:pt x="6243144" y="141889"/>
                  </a:lnTo>
                  <a:lnTo>
                    <a:pt x="5312979" y="378372"/>
                  </a:lnTo>
                  <a:lnTo>
                    <a:pt x="4635062" y="425669"/>
                  </a:lnTo>
                  <a:lnTo>
                    <a:pt x="3657600" y="756744"/>
                  </a:lnTo>
                  <a:lnTo>
                    <a:pt x="3231931" y="945931"/>
                  </a:lnTo>
                  <a:lnTo>
                    <a:pt x="2853558" y="1182413"/>
                  </a:lnTo>
                  <a:lnTo>
                    <a:pt x="2128344" y="1828800"/>
                  </a:lnTo>
                  <a:lnTo>
                    <a:pt x="1844565" y="2112579"/>
                  </a:lnTo>
                  <a:lnTo>
                    <a:pt x="1308537" y="2364827"/>
                  </a:lnTo>
                  <a:lnTo>
                    <a:pt x="819806" y="2443655"/>
                  </a:lnTo>
                  <a:lnTo>
                    <a:pt x="0" y="2538248"/>
                  </a:lnTo>
                  <a:close/>
                </a:path>
              </a:pathLst>
            </a:custGeom>
            <a:solidFill>
              <a:srgbClr val="0070C0"/>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Freeform 7"/>
            <p:cNvSpPr/>
            <p:nvPr/>
          </p:nvSpPr>
          <p:spPr bwMode="auto">
            <a:xfrm>
              <a:off x="3594538" y="2364828"/>
              <a:ext cx="4414345" cy="993227"/>
            </a:xfrm>
            <a:custGeom>
              <a:avLst/>
              <a:gdLst>
                <a:gd name="connsiteX0" fmla="*/ 4414345 w 4414345"/>
                <a:gd name="connsiteY0" fmla="*/ 977462 h 993227"/>
                <a:gd name="connsiteX1" fmla="*/ 0 w 4414345"/>
                <a:gd name="connsiteY1" fmla="*/ 993227 h 993227"/>
                <a:gd name="connsiteX2" fmla="*/ 441434 w 4414345"/>
                <a:gd name="connsiteY2" fmla="*/ 709448 h 993227"/>
                <a:gd name="connsiteX3" fmla="*/ 1072055 w 4414345"/>
                <a:gd name="connsiteY3" fmla="*/ 441434 h 993227"/>
                <a:gd name="connsiteX4" fmla="*/ 1592317 w 4414345"/>
                <a:gd name="connsiteY4" fmla="*/ 299544 h 993227"/>
                <a:gd name="connsiteX5" fmla="*/ 2254469 w 4414345"/>
                <a:gd name="connsiteY5" fmla="*/ 283779 h 993227"/>
                <a:gd name="connsiteX6" fmla="*/ 2932386 w 4414345"/>
                <a:gd name="connsiteY6" fmla="*/ 141889 h 993227"/>
                <a:gd name="connsiteX7" fmla="*/ 3720662 w 4414345"/>
                <a:gd name="connsiteY7" fmla="*/ 31531 h 993227"/>
                <a:gd name="connsiteX8" fmla="*/ 4193628 w 4414345"/>
                <a:gd name="connsiteY8" fmla="*/ 0 h 993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14345" h="993227">
                  <a:moveTo>
                    <a:pt x="4414345" y="977462"/>
                  </a:moveTo>
                  <a:lnTo>
                    <a:pt x="0" y="993227"/>
                  </a:lnTo>
                  <a:lnTo>
                    <a:pt x="441434" y="709448"/>
                  </a:lnTo>
                  <a:lnTo>
                    <a:pt x="1072055" y="441434"/>
                  </a:lnTo>
                  <a:lnTo>
                    <a:pt x="1592317" y="299544"/>
                  </a:lnTo>
                  <a:lnTo>
                    <a:pt x="2254469" y="283779"/>
                  </a:lnTo>
                  <a:lnTo>
                    <a:pt x="2932386" y="141889"/>
                  </a:lnTo>
                  <a:lnTo>
                    <a:pt x="3720662" y="31531"/>
                  </a:lnTo>
                  <a:lnTo>
                    <a:pt x="4193628" y="0"/>
                  </a:lnTo>
                </a:path>
              </a:pathLst>
            </a:custGeom>
            <a:solidFill>
              <a:srgbClr val="FF0000"/>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7" name="Freeform 6"/>
            <p:cNvSpPr/>
            <p:nvPr/>
          </p:nvSpPr>
          <p:spPr bwMode="auto">
            <a:xfrm>
              <a:off x="7788166" y="1734207"/>
              <a:ext cx="851337" cy="3736427"/>
            </a:xfrm>
            <a:custGeom>
              <a:avLst/>
              <a:gdLst>
                <a:gd name="connsiteX0" fmla="*/ 0 w 851337"/>
                <a:gd name="connsiteY0" fmla="*/ 0 h 3736427"/>
                <a:gd name="connsiteX1" fmla="*/ 204951 w 851337"/>
                <a:gd name="connsiteY1" fmla="*/ 1497724 h 3736427"/>
                <a:gd name="connsiteX2" fmla="*/ 851337 w 851337"/>
                <a:gd name="connsiteY2" fmla="*/ 3736427 h 3736427"/>
              </a:gdLst>
              <a:ahLst/>
              <a:cxnLst>
                <a:cxn ang="0">
                  <a:pos x="connsiteX0" y="connsiteY0"/>
                </a:cxn>
                <a:cxn ang="0">
                  <a:pos x="connsiteX1" y="connsiteY1"/>
                </a:cxn>
                <a:cxn ang="0">
                  <a:pos x="connsiteX2" y="connsiteY2"/>
                </a:cxn>
              </a:cxnLst>
              <a:rect l="l" t="t" r="r" b="b"/>
              <a:pathLst>
                <a:path w="851337" h="3736427">
                  <a:moveTo>
                    <a:pt x="0" y="0"/>
                  </a:moveTo>
                  <a:cubicBezTo>
                    <a:pt x="31531" y="437493"/>
                    <a:pt x="63062" y="874986"/>
                    <a:pt x="204951" y="1497724"/>
                  </a:cubicBezTo>
                  <a:cubicBezTo>
                    <a:pt x="346841" y="2120462"/>
                    <a:pt x="599089" y="2928444"/>
                    <a:pt x="851337" y="3736427"/>
                  </a:cubicBezTo>
                </a:path>
              </a:pathLst>
            </a:custGeom>
            <a:no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23" name="Rectangle 22"/>
          <p:cNvSpPr>
            <a:spLocks noChangeAspect="1"/>
          </p:cNvSpPr>
          <p:nvPr/>
        </p:nvSpPr>
        <p:spPr bwMode="auto">
          <a:xfrm>
            <a:off x="5118981" y="2611113"/>
            <a:ext cx="487240" cy="342831"/>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Rectangle 23"/>
          <p:cNvSpPr>
            <a:spLocks noChangeAspect="1"/>
          </p:cNvSpPr>
          <p:nvPr/>
        </p:nvSpPr>
        <p:spPr bwMode="auto">
          <a:xfrm>
            <a:off x="2562441" y="3609136"/>
            <a:ext cx="487240" cy="342831"/>
          </a:xfrm>
          <a:prstGeom prst="rect">
            <a:avLst/>
          </a:pr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26" name="Straight Arrow Connector 25"/>
          <p:cNvCxnSpPr/>
          <p:nvPr/>
        </p:nvCxnSpPr>
        <p:spPr bwMode="auto">
          <a:xfrm flipH="1" flipV="1">
            <a:off x="1603826" y="3064212"/>
            <a:ext cx="1213525" cy="777239"/>
          </a:xfrm>
          <a:prstGeom prst="straightConnector1">
            <a:avLst/>
          </a:prstGeom>
          <a:solidFill>
            <a:schemeClr val="accent1"/>
          </a:solidFill>
          <a:ln w="76200"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p:cNvCxnSpPr/>
          <p:nvPr/>
        </p:nvCxnSpPr>
        <p:spPr bwMode="auto">
          <a:xfrm flipH="1" flipV="1">
            <a:off x="4499689" y="1959211"/>
            <a:ext cx="914401" cy="900547"/>
          </a:xfrm>
          <a:prstGeom prst="straightConnector1">
            <a:avLst/>
          </a:prstGeom>
          <a:solidFill>
            <a:schemeClr val="accent1"/>
          </a:solidFill>
          <a:ln w="76200"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Group 11"/>
          <p:cNvGrpSpPr/>
          <p:nvPr/>
        </p:nvGrpSpPr>
        <p:grpSpPr>
          <a:xfrm>
            <a:off x="3173919" y="1059857"/>
            <a:ext cx="1466790" cy="1049380"/>
            <a:chOff x="710045" y="1326738"/>
            <a:chExt cx="3387364" cy="2410375"/>
          </a:xfrm>
        </p:grpSpPr>
        <p:pic>
          <p:nvPicPr>
            <p:cNvPr id="19" name="Picture 18"/>
            <p:cNvPicPr>
              <a:picLocks noChangeAspect="1"/>
            </p:cNvPicPr>
            <p:nvPr/>
          </p:nvPicPr>
          <p:blipFill>
            <a:blip r:embed="rId3" cstate="print"/>
            <a:stretch>
              <a:fillRect/>
            </a:stretch>
          </p:blipFill>
          <p:spPr>
            <a:xfrm>
              <a:off x="710045" y="1326738"/>
              <a:ext cx="3387364" cy="2404424"/>
            </a:xfrm>
            <a:prstGeom prst="rect">
              <a:avLst/>
            </a:prstGeom>
            <a:ln w="38100">
              <a:solidFill>
                <a:schemeClr val="tx1"/>
              </a:solidFill>
            </a:ln>
          </p:spPr>
        </p:pic>
        <p:sp>
          <p:nvSpPr>
            <p:cNvPr id="20" name="Freeform 19"/>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1" name="Freeform 20"/>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2" name="Freeform 21"/>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grpSp>
        <p:nvGrpSpPr>
          <p:cNvPr id="6" name="Group 11"/>
          <p:cNvGrpSpPr/>
          <p:nvPr/>
        </p:nvGrpSpPr>
        <p:grpSpPr>
          <a:xfrm>
            <a:off x="432853" y="2214119"/>
            <a:ext cx="1466790" cy="1049380"/>
            <a:chOff x="710045" y="1326738"/>
            <a:chExt cx="3387364" cy="2410375"/>
          </a:xfrm>
        </p:grpSpPr>
        <p:pic>
          <p:nvPicPr>
            <p:cNvPr id="14" name="Picture 13"/>
            <p:cNvPicPr>
              <a:picLocks noChangeAspect="1"/>
            </p:cNvPicPr>
            <p:nvPr/>
          </p:nvPicPr>
          <p:blipFill>
            <a:blip r:embed="rId3" cstate="print"/>
            <a:stretch>
              <a:fillRect/>
            </a:stretch>
          </p:blipFill>
          <p:spPr>
            <a:xfrm>
              <a:off x="710045" y="1326738"/>
              <a:ext cx="3387364" cy="2404424"/>
            </a:xfrm>
            <a:prstGeom prst="rect">
              <a:avLst/>
            </a:prstGeom>
            <a:ln w="38100">
              <a:solidFill>
                <a:schemeClr val="tx1"/>
              </a:solidFill>
            </a:ln>
          </p:spPr>
        </p:pic>
        <p:sp>
          <p:nvSpPr>
            <p:cNvPr id="15" name="Freeform 14"/>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6" name="Freeform 15"/>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7" name="Freeform 16"/>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sp>
        <p:nvSpPr>
          <p:cNvPr id="29" name="Rectangle 28"/>
          <p:cNvSpPr/>
          <p:nvPr/>
        </p:nvSpPr>
        <p:spPr>
          <a:xfrm>
            <a:off x="2252380" y="2220534"/>
            <a:ext cx="1069524" cy="461665"/>
          </a:xfrm>
          <a:prstGeom prst="rect">
            <a:avLst/>
          </a:prstGeom>
          <a:noFill/>
        </p:spPr>
        <p:txBody>
          <a:bodyPr wrap="none" lIns="91440" tIns="45720" rIns="91440" bIns="45720">
            <a:spAutoFit/>
          </a:bodyPr>
          <a:lstStyle/>
          <a:p>
            <a:pPr algn="ctr"/>
            <a:r>
              <a:rPr lang="en-US" b="1" cap="none" spc="50" dirty="0" smtClean="0">
                <a:ln w="12700" cmpd="sng">
                  <a:solidFill>
                    <a:srgbClr val="C00000"/>
                  </a:solidFill>
                  <a:prstDash val="solid"/>
                </a:ln>
                <a:solidFill>
                  <a:schemeClr val="bg1"/>
                </a:solidFill>
                <a:effectLst>
                  <a:glow rad="53100">
                    <a:schemeClr val="accent6">
                      <a:satMod val="180000"/>
                      <a:alpha val="30000"/>
                    </a:schemeClr>
                  </a:glow>
                </a:effectLst>
                <a:latin typeface="Tahoma" pitchFamily="34" charset="0"/>
                <a:ea typeface="Tahoma" pitchFamily="34" charset="0"/>
                <a:cs typeface="Tahoma" pitchFamily="34" charset="0"/>
              </a:rPr>
              <a:t>Shale</a:t>
            </a:r>
            <a:endParaRPr lang="en-US" b="1" cap="none" spc="50" dirty="0">
              <a:ln w="12700" cmpd="sng">
                <a:solidFill>
                  <a:srgbClr val="C00000"/>
                </a:solidFill>
                <a:prstDash val="solid"/>
              </a:ln>
              <a:solidFill>
                <a:schemeClr val="bg1"/>
              </a:solidFill>
              <a:effectLst>
                <a:glow rad="53100">
                  <a:schemeClr val="accent6">
                    <a:satMod val="180000"/>
                    <a:alpha val="30000"/>
                  </a:schemeClr>
                </a:glow>
              </a:effectLst>
              <a:latin typeface="Tahoma" pitchFamily="34" charset="0"/>
              <a:ea typeface="Tahoma" pitchFamily="34" charset="0"/>
              <a:cs typeface="Tahoma" pitchFamily="34" charset="0"/>
            </a:endParaRPr>
          </a:p>
        </p:txBody>
      </p:sp>
      <p:sp>
        <p:nvSpPr>
          <p:cNvPr id="30" name="Rectangle 29"/>
          <p:cNvSpPr/>
          <p:nvPr/>
        </p:nvSpPr>
        <p:spPr>
          <a:xfrm>
            <a:off x="3824506" y="4033292"/>
            <a:ext cx="1069524" cy="461665"/>
          </a:xfrm>
          <a:prstGeom prst="rect">
            <a:avLst/>
          </a:prstGeom>
          <a:noFill/>
        </p:spPr>
        <p:txBody>
          <a:bodyPr wrap="none" lIns="91440" tIns="45720" rIns="91440" bIns="45720">
            <a:spAutoFit/>
          </a:bodyPr>
          <a:lstStyle/>
          <a:p>
            <a:pPr algn="ctr"/>
            <a:r>
              <a:rPr lang="en-US" b="1" cap="none" spc="50" dirty="0" smtClean="0">
                <a:ln w="12700" cmpd="sng">
                  <a:solidFill>
                    <a:srgbClr val="C00000"/>
                  </a:solidFill>
                  <a:prstDash val="solid"/>
                </a:ln>
                <a:solidFill>
                  <a:schemeClr val="bg1"/>
                </a:solidFill>
                <a:effectLst>
                  <a:glow rad="53100">
                    <a:schemeClr val="accent6">
                      <a:satMod val="180000"/>
                      <a:alpha val="30000"/>
                    </a:schemeClr>
                  </a:glow>
                </a:effectLst>
                <a:latin typeface="Tahoma" pitchFamily="34" charset="0"/>
                <a:ea typeface="Tahoma" pitchFamily="34" charset="0"/>
                <a:cs typeface="Tahoma" pitchFamily="34" charset="0"/>
              </a:rPr>
              <a:t>Shale</a:t>
            </a:r>
            <a:endParaRPr lang="en-US" b="1" cap="none" spc="50" dirty="0">
              <a:ln w="12700" cmpd="sng">
                <a:solidFill>
                  <a:srgbClr val="C00000"/>
                </a:solidFill>
                <a:prstDash val="solid"/>
              </a:ln>
              <a:solidFill>
                <a:schemeClr val="bg1"/>
              </a:solidFill>
              <a:effectLst>
                <a:glow rad="53100">
                  <a:schemeClr val="accent6">
                    <a:satMod val="180000"/>
                    <a:alpha val="30000"/>
                  </a:schemeClr>
                </a:glow>
              </a:effectLst>
              <a:latin typeface="Tahoma" pitchFamily="34" charset="0"/>
              <a:ea typeface="Tahoma" pitchFamily="34" charset="0"/>
              <a:cs typeface="Tahoma" pitchFamily="34" charset="0"/>
            </a:endParaRPr>
          </a:p>
        </p:txBody>
      </p:sp>
      <p:sp>
        <p:nvSpPr>
          <p:cNvPr id="31" name="TextBox 30"/>
          <p:cNvSpPr txBox="1"/>
          <p:nvPr/>
        </p:nvSpPr>
        <p:spPr>
          <a:xfrm>
            <a:off x="3850606" y="2596416"/>
            <a:ext cx="1112805" cy="523220"/>
          </a:xfrm>
          <a:prstGeom prst="rect">
            <a:avLst/>
          </a:prstGeom>
          <a:noFill/>
        </p:spPr>
        <p:txBody>
          <a:bodyPr wrap="none" rtlCol="0">
            <a:spAutoFit/>
          </a:bodyPr>
          <a:lstStyle/>
          <a:p>
            <a:pPr algn="ctr"/>
            <a:r>
              <a:rPr lang="en-US" sz="1400" b="1" dirty="0" smtClean="0">
                <a:solidFill>
                  <a:srgbClr val="FFFF00"/>
                </a:solidFill>
                <a:latin typeface="Comic Sans MS" pitchFamily="66" charset="0"/>
              </a:rPr>
              <a:t>Lower</a:t>
            </a:r>
          </a:p>
          <a:p>
            <a:pPr algn="ctr"/>
            <a:r>
              <a:rPr lang="en-US" sz="1400" b="1" dirty="0" smtClean="0">
                <a:solidFill>
                  <a:srgbClr val="FFFF00"/>
                </a:solidFill>
                <a:latin typeface="Comic Sans MS" pitchFamily="66" charset="0"/>
              </a:rPr>
              <a:t>Impedance</a:t>
            </a:r>
            <a:endParaRPr lang="en-US" sz="1400" b="1" dirty="0">
              <a:solidFill>
                <a:srgbClr val="FFFF00"/>
              </a:solidFill>
              <a:latin typeface="Comic Sans MS" pitchFamily="66" charset="0"/>
            </a:endParaRPr>
          </a:p>
        </p:txBody>
      </p:sp>
      <p:sp>
        <p:nvSpPr>
          <p:cNvPr id="32" name="TextBox 31"/>
          <p:cNvSpPr txBox="1"/>
          <p:nvPr/>
        </p:nvSpPr>
        <p:spPr>
          <a:xfrm>
            <a:off x="3170487" y="3065700"/>
            <a:ext cx="1112805" cy="523220"/>
          </a:xfrm>
          <a:prstGeom prst="rect">
            <a:avLst/>
          </a:prstGeom>
          <a:noFill/>
        </p:spPr>
        <p:txBody>
          <a:bodyPr wrap="none" rtlCol="0">
            <a:spAutoFit/>
          </a:bodyPr>
          <a:lstStyle/>
          <a:p>
            <a:pPr algn="ctr"/>
            <a:r>
              <a:rPr lang="en-US" sz="1400" b="1" dirty="0" smtClean="0">
                <a:solidFill>
                  <a:schemeClr val="bg1"/>
                </a:solidFill>
                <a:latin typeface="Comic Sans MS" pitchFamily="66" charset="0"/>
              </a:rPr>
              <a:t>Higher</a:t>
            </a:r>
          </a:p>
          <a:p>
            <a:pPr algn="ctr"/>
            <a:r>
              <a:rPr lang="en-US" sz="1400" b="1" dirty="0" smtClean="0">
                <a:solidFill>
                  <a:schemeClr val="bg1"/>
                </a:solidFill>
                <a:latin typeface="Comic Sans MS" pitchFamily="66" charset="0"/>
              </a:rPr>
              <a:t>Impedance</a:t>
            </a:r>
            <a:endParaRPr lang="en-US" sz="1400" b="1" dirty="0">
              <a:solidFill>
                <a:schemeClr val="bg1"/>
              </a:solidFill>
              <a:latin typeface="Comic Sans MS" pitchFamily="66" charset="0"/>
            </a:endParaRPr>
          </a:p>
        </p:txBody>
      </p:sp>
      <p:sp>
        <p:nvSpPr>
          <p:cNvPr id="34" name="TextBox 33"/>
          <p:cNvSpPr txBox="1"/>
          <p:nvPr/>
        </p:nvSpPr>
        <p:spPr>
          <a:xfrm>
            <a:off x="6329987" y="2130833"/>
            <a:ext cx="2037737" cy="553998"/>
          </a:xfrm>
          <a:prstGeom prst="rect">
            <a:avLst/>
          </a:prstGeom>
          <a:solidFill>
            <a:schemeClr val="bg1"/>
          </a:solidFill>
        </p:spPr>
        <p:txBody>
          <a:bodyPr wrap="none" rtlCol="0">
            <a:spAutoFit/>
          </a:bodyPr>
          <a:lstStyle/>
          <a:p>
            <a:pPr algn="ctr"/>
            <a:r>
              <a:rPr lang="en-US" sz="1800" b="1" dirty="0" smtClean="0">
                <a:latin typeface="+mn-lt"/>
              </a:rPr>
              <a:t>A Change in RC</a:t>
            </a:r>
          </a:p>
          <a:p>
            <a:pPr algn="ctr"/>
            <a:r>
              <a:rPr lang="en-US" sz="1200" b="1" dirty="0" smtClean="0">
                <a:latin typeface="+mn-lt"/>
              </a:rPr>
              <a:t>Along the Top Reservoir</a:t>
            </a:r>
            <a:endParaRPr lang="en-US" sz="1200" b="1" dirty="0">
              <a:latin typeface="+mn-lt"/>
            </a:endParaRPr>
          </a:p>
        </p:txBody>
      </p:sp>
      <p:sp>
        <p:nvSpPr>
          <p:cNvPr id="35" name="TextBox 34"/>
          <p:cNvSpPr txBox="1"/>
          <p:nvPr/>
        </p:nvSpPr>
        <p:spPr>
          <a:xfrm>
            <a:off x="6452190" y="2866558"/>
            <a:ext cx="1940480" cy="1200329"/>
          </a:xfrm>
          <a:prstGeom prst="rect">
            <a:avLst/>
          </a:prstGeom>
          <a:solidFill>
            <a:schemeClr val="bg1"/>
          </a:solidFill>
        </p:spPr>
        <p:txBody>
          <a:bodyPr wrap="none" rtlCol="0">
            <a:spAutoFit/>
          </a:bodyPr>
          <a:lstStyle/>
          <a:p>
            <a:pPr algn="ctr"/>
            <a:r>
              <a:rPr lang="en-US" sz="1800" b="1" dirty="0" smtClean="0">
                <a:latin typeface="+mn-lt"/>
              </a:rPr>
              <a:t>A Fluid Contact</a:t>
            </a:r>
          </a:p>
          <a:p>
            <a:pPr lvl="1" indent="-173038">
              <a:buFont typeface="Arial" pitchFamily="34" charset="0"/>
              <a:buChar char="•"/>
            </a:pPr>
            <a:r>
              <a:rPr lang="en-US" sz="1800" b="1" dirty="0" smtClean="0">
                <a:latin typeface="+mn-lt"/>
              </a:rPr>
              <a:t>GWC</a:t>
            </a:r>
          </a:p>
          <a:p>
            <a:pPr lvl="1" indent="-173038">
              <a:buFont typeface="Arial" pitchFamily="34" charset="0"/>
              <a:buChar char="•"/>
            </a:pPr>
            <a:r>
              <a:rPr lang="en-US" sz="1800" b="1" dirty="0" smtClean="0">
                <a:latin typeface="+mn-lt"/>
              </a:rPr>
              <a:t>OWC</a:t>
            </a:r>
          </a:p>
          <a:p>
            <a:pPr lvl="1" indent="-173038">
              <a:buFont typeface="Arial" pitchFamily="34" charset="0"/>
              <a:buChar char="•"/>
            </a:pPr>
            <a:r>
              <a:rPr lang="en-US" sz="1800" b="1" dirty="0" smtClean="0">
                <a:latin typeface="+mn-lt"/>
              </a:rPr>
              <a:t>GOC</a:t>
            </a:r>
            <a:endParaRPr lang="en-US" sz="1800" b="1" dirty="0">
              <a:latin typeface="+mn-lt"/>
            </a:endParaRPr>
          </a:p>
        </p:txBody>
      </p:sp>
      <p:sp>
        <p:nvSpPr>
          <p:cNvPr id="36" name="Text Box 1054"/>
          <p:cNvSpPr txBox="1">
            <a:spLocks noChangeArrowheads="1"/>
          </p:cNvSpPr>
          <p:nvPr/>
        </p:nvSpPr>
        <p:spPr bwMode="auto">
          <a:xfrm>
            <a:off x="866880" y="5494759"/>
            <a:ext cx="7378486" cy="646331"/>
          </a:xfrm>
          <a:prstGeom prst="rect">
            <a:avLst/>
          </a:prstGeom>
          <a:noFill/>
          <a:ln w="9525">
            <a:noFill/>
            <a:miter lim="800000"/>
            <a:headEnd/>
            <a:tailEnd/>
          </a:ln>
        </p:spPr>
        <p:txBody>
          <a:bodyPr wrap="square">
            <a:spAutoFit/>
          </a:bodyPr>
          <a:lstStyle/>
          <a:p>
            <a:r>
              <a:rPr lang="en-US" sz="1800" b="1" dirty="0" smtClean="0">
                <a:latin typeface="Tahoma" pitchFamily="34" charset="0"/>
                <a:ea typeface="Tahoma" pitchFamily="34" charset="0"/>
                <a:cs typeface="Tahoma" pitchFamily="34" charset="0"/>
              </a:rPr>
              <a:t>The presence of oil or gas in the reservoir can lead to certain HC indicators</a:t>
            </a:r>
            <a:endParaRPr lang="en-US" sz="1800" b="1" dirty="0">
              <a:latin typeface="Tahoma" pitchFamily="34" charset="0"/>
              <a:ea typeface="Tahoma" pitchFamily="34" charset="0"/>
              <a:cs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dissolv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1+#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6"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500" fill="hold"/>
                                        <p:tgtEl>
                                          <p:spTgt spid="35"/>
                                        </p:tgtEl>
                                        <p:attrNameLst>
                                          <p:attrName>ppt_x</p:attrName>
                                        </p:attrNameLst>
                                      </p:cBhvr>
                                      <p:tavLst>
                                        <p:tav tm="0">
                                          <p:val>
                                            <p:strVal val="1+#ppt_w/2"/>
                                          </p:val>
                                        </p:tav>
                                        <p:tav tm="100000">
                                          <p:val>
                                            <p:strVal val="#ppt_x"/>
                                          </p:val>
                                        </p:tav>
                                      </p:tavLst>
                                    </p:anim>
                                    <p:anim calcmode="lin" valueType="num">
                                      <p:cBhvr additive="base">
                                        <p:cTn id="23"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4" grpId="0" animBg="1"/>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2511410"/>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AutoShape 7"/>
          <p:cNvSpPr>
            <a:spLocks noChangeArrowheads="1"/>
          </p:cNvSpPr>
          <p:nvPr/>
        </p:nvSpPr>
        <p:spPr bwMode="auto">
          <a:xfrm flipH="1">
            <a:off x="4461633" y="3340972"/>
            <a:ext cx="685800" cy="658813"/>
          </a:xfrm>
          <a:prstGeom prst="octagon">
            <a:avLst>
              <a:gd name="adj" fmla="val 29287"/>
            </a:avLst>
          </a:prstGeom>
          <a:solidFill>
            <a:srgbClr val="FF0000"/>
          </a:solidFill>
          <a:ln w="9525">
            <a:solidFill>
              <a:schemeClr val="tx1"/>
            </a:solidFill>
            <a:miter lim="800000"/>
            <a:headEnd/>
            <a:tailEnd/>
          </a:ln>
        </p:spPr>
        <p:txBody>
          <a:bodyPr wrap="none" anchor="ctr"/>
          <a:lstStyle/>
          <a:p>
            <a:pPr algn="ctr"/>
            <a:r>
              <a:rPr lang="en-US" sz="1400" b="1" dirty="0" smtClean="0">
                <a:solidFill>
                  <a:schemeClr val="bg1"/>
                </a:solidFill>
                <a:latin typeface="+mn-lt"/>
              </a:rPr>
              <a:t>STOP</a:t>
            </a:r>
            <a:endParaRPr lang="en-US" sz="1400" b="1" dirty="0">
              <a:solidFill>
                <a:schemeClr val="bg1"/>
              </a:solidFill>
              <a:latin typeface="+mn-lt"/>
            </a:endParaRPr>
          </a:p>
        </p:txBody>
      </p:sp>
      <p:sp>
        <p:nvSpPr>
          <p:cNvPr id="8196" name="Text Box 13"/>
          <p:cNvSpPr txBox="1">
            <a:spLocks noChangeArrowheads="1"/>
          </p:cNvSpPr>
          <p:nvPr/>
        </p:nvSpPr>
        <p:spPr bwMode="auto">
          <a:xfrm flipH="1">
            <a:off x="4819096" y="3020297"/>
            <a:ext cx="402674" cy="307777"/>
          </a:xfrm>
          <a:prstGeom prst="rect">
            <a:avLst/>
          </a:prstGeom>
          <a:noFill/>
          <a:ln w="9525">
            <a:noFill/>
            <a:miter lim="800000"/>
            <a:headEnd/>
            <a:tailEnd/>
          </a:ln>
        </p:spPr>
        <p:txBody>
          <a:bodyPr wrap="none">
            <a:spAutoFit/>
          </a:bodyPr>
          <a:lstStyle/>
          <a:p>
            <a:pPr algn="ctr"/>
            <a:r>
              <a:rPr lang="en-US" sz="1400" dirty="0">
                <a:latin typeface="+mn-lt"/>
              </a:rPr>
              <a:t>No</a:t>
            </a:r>
          </a:p>
        </p:txBody>
      </p:sp>
      <p:sp>
        <p:nvSpPr>
          <p:cNvPr id="8197" name="Text Box 16"/>
          <p:cNvSpPr txBox="1">
            <a:spLocks noChangeArrowheads="1"/>
          </p:cNvSpPr>
          <p:nvPr/>
        </p:nvSpPr>
        <p:spPr bwMode="auto">
          <a:xfrm flipH="1">
            <a:off x="5688582" y="2347197"/>
            <a:ext cx="452816" cy="307777"/>
          </a:xfrm>
          <a:prstGeom prst="rect">
            <a:avLst/>
          </a:prstGeom>
          <a:noFill/>
          <a:ln w="9525">
            <a:noFill/>
            <a:miter lim="800000"/>
            <a:headEnd/>
            <a:tailEnd/>
          </a:ln>
        </p:spPr>
        <p:txBody>
          <a:bodyPr wrap="none">
            <a:spAutoFit/>
          </a:bodyPr>
          <a:lstStyle/>
          <a:p>
            <a:pPr algn="ctr"/>
            <a:r>
              <a:rPr lang="en-US" sz="1400" dirty="0">
                <a:latin typeface="+mn-lt"/>
              </a:rPr>
              <a:t>Yes</a:t>
            </a:r>
          </a:p>
        </p:txBody>
      </p:sp>
      <p:sp>
        <p:nvSpPr>
          <p:cNvPr id="213020" name="Text Box 28"/>
          <p:cNvSpPr txBox="1">
            <a:spLocks noChangeArrowheads="1"/>
          </p:cNvSpPr>
          <p:nvPr/>
        </p:nvSpPr>
        <p:spPr bwMode="auto">
          <a:xfrm flipH="1">
            <a:off x="6817534" y="1034335"/>
            <a:ext cx="1603324" cy="461665"/>
          </a:xfrm>
          <a:prstGeom prst="rect">
            <a:avLst/>
          </a:prstGeom>
          <a:noFill/>
          <a:ln w="9525">
            <a:noFill/>
            <a:miter lim="800000"/>
            <a:headEnd/>
            <a:tailEnd/>
          </a:ln>
          <a:effectLst/>
        </p:spPr>
        <p:txBody>
          <a:bodyPr wrap="none">
            <a:spAutoFit/>
          </a:bodyPr>
          <a:lstStyle/>
          <a:p>
            <a:pPr>
              <a:defRPr/>
            </a:pPr>
            <a:r>
              <a:rPr lang="en-US" b="1" dirty="0">
                <a:solidFill>
                  <a:srgbClr val="C00000"/>
                </a:solidFill>
                <a:effectLst>
                  <a:outerShdw blurRad="38100" dist="38100" dir="2700000" algn="tl">
                    <a:srgbClr val="000000"/>
                  </a:outerShdw>
                </a:effectLst>
                <a:latin typeface="+mn-lt"/>
              </a:rPr>
              <a:t>Modeling</a:t>
            </a:r>
            <a:endParaRPr lang="en-US" b="1" dirty="0">
              <a:solidFill>
                <a:srgbClr val="C00000"/>
              </a:solidFill>
              <a:effectLst>
                <a:outerShdw blurRad="38100" dist="38100" dir="2700000" algn="tl">
                  <a:srgbClr val="FFFFFF"/>
                </a:outerShdw>
              </a:effectLst>
              <a:latin typeface="+mn-lt"/>
            </a:endParaRPr>
          </a:p>
        </p:txBody>
      </p:sp>
      <p:sp>
        <p:nvSpPr>
          <p:cNvPr id="8199" name="AutoShape 32"/>
          <p:cNvSpPr>
            <a:spLocks noChangeArrowheads="1"/>
          </p:cNvSpPr>
          <p:nvPr/>
        </p:nvSpPr>
        <p:spPr bwMode="auto">
          <a:xfrm flipH="1">
            <a:off x="4196521" y="4193460"/>
            <a:ext cx="1214437" cy="658812"/>
          </a:xfrm>
          <a:prstGeom prst="diamond">
            <a:avLst/>
          </a:prstGeom>
          <a:solidFill>
            <a:srgbClr val="FFFF00"/>
          </a:solidFill>
          <a:ln w="9525">
            <a:solidFill>
              <a:schemeClr val="tx1"/>
            </a:solidFill>
            <a:miter lim="800000"/>
            <a:headEnd/>
            <a:tailEnd/>
          </a:ln>
        </p:spPr>
        <p:txBody>
          <a:bodyPr wrap="none" anchor="ctr"/>
          <a:lstStyle/>
          <a:p>
            <a:pPr algn="ctr"/>
            <a:r>
              <a:rPr lang="en-US" sz="1400" dirty="0">
                <a:latin typeface="+mn-lt"/>
              </a:rPr>
              <a:t>Compare</a:t>
            </a:r>
          </a:p>
        </p:txBody>
      </p:sp>
      <p:sp>
        <p:nvSpPr>
          <p:cNvPr id="8200" name="Text Box 44"/>
          <p:cNvSpPr txBox="1">
            <a:spLocks noChangeArrowheads="1"/>
          </p:cNvSpPr>
          <p:nvPr/>
        </p:nvSpPr>
        <p:spPr bwMode="auto">
          <a:xfrm flipH="1">
            <a:off x="3448619" y="2345610"/>
            <a:ext cx="452816" cy="307777"/>
          </a:xfrm>
          <a:prstGeom prst="rect">
            <a:avLst/>
          </a:prstGeom>
          <a:noFill/>
          <a:ln w="9525">
            <a:noFill/>
            <a:miter lim="800000"/>
            <a:headEnd/>
            <a:tailEnd/>
          </a:ln>
        </p:spPr>
        <p:txBody>
          <a:bodyPr wrap="none">
            <a:spAutoFit/>
          </a:bodyPr>
          <a:lstStyle/>
          <a:p>
            <a:pPr algn="ctr"/>
            <a:r>
              <a:rPr lang="en-US" sz="1400" dirty="0">
                <a:latin typeface="+mn-lt"/>
              </a:rPr>
              <a:t>Yes</a:t>
            </a:r>
          </a:p>
        </p:txBody>
      </p:sp>
      <p:sp>
        <p:nvSpPr>
          <p:cNvPr id="8201" name="Text Box 58"/>
          <p:cNvSpPr txBox="1">
            <a:spLocks noChangeArrowheads="1"/>
          </p:cNvSpPr>
          <p:nvPr/>
        </p:nvSpPr>
        <p:spPr bwMode="auto">
          <a:xfrm flipH="1">
            <a:off x="422223" y="1034335"/>
            <a:ext cx="1856598" cy="461665"/>
          </a:xfrm>
          <a:prstGeom prst="rect">
            <a:avLst/>
          </a:prstGeom>
          <a:noFill/>
          <a:ln w="9525">
            <a:noFill/>
            <a:miter lim="800000"/>
            <a:headEnd/>
            <a:tailEnd/>
          </a:ln>
        </p:spPr>
        <p:txBody>
          <a:bodyPr wrap="none">
            <a:spAutoFit/>
          </a:bodyPr>
          <a:lstStyle/>
          <a:p>
            <a:r>
              <a:rPr lang="en-US" b="1" dirty="0">
                <a:solidFill>
                  <a:srgbClr val="C00000"/>
                </a:solidFill>
                <a:latin typeface="+mn-lt"/>
              </a:rPr>
              <a:t>Processing</a:t>
            </a:r>
          </a:p>
        </p:txBody>
      </p:sp>
      <p:sp>
        <p:nvSpPr>
          <p:cNvPr id="8203" name="Text Box 61"/>
          <p:cNvSpPr txBox="1">
            <a:spLocks noChangeArrowheads="1"/>
          </p:cNvSpPr>
          <p:nvPr/>
        </p:nvSpPr>
        <p:spPr bwMode="auto">
          <a:xfrm flipH="1">
            <a:off x="7301480" y="3090147"/>
            <a:ext cx="971741" cy="400110"/>
          </a:xfrm>
          <a:prstGeom prst="rect">
            <a:avLst/>
          </a:prstGeom>
          <a:solidFill>
            <a:srgbClr val="FFCFAF"/>
          </a:solidFill>
          <a:ln w="28575">
            <a:solidFill>
              <a:srgbClr val="FF0000"/>
            </a:solidFill>
            <a:miter lim="800000"/>
            <a:headEnd/>
            <a:tailEnd/>
          </a:ln>
        </p:spPr>
        <p:txBody>
          <a:bodyPr wrap="none">
            <a:spAutoFit/>
          </a:bodyPr>
          <a:lstStyle/>
          <a:p>
            <a:r>
              <a:rPr lang="en-US" sz="2000" dirty="0">
                <a:latin typeface="+mn-lt"/>
              </a:rPr>
              <a:t>Theory</a:t>
            </a:r>
          </a:p>
        </p:txBody>
      </p:sp>
      <p:sp>
        <p:nvSpPr>
          <p:cNvPr id="8204" name="Text Box 63"/>
          <p:cNvSpPr txBox="1">
            <a:spLocks noChangeArrowheads="1"/>
          </p:cNvSpPr>
          <p:nvPr/>
        </p:nvSpPr>
        <p:spPr bwMode="auto">
          <a:xfrm flipH="1">
            <a:off x="5889595" y="4156947"/>
            <a:ext cx="1719252" cy="707886"/>
          </a:xfrm>
          <a:prstGeom prst="rect">
            <a:avLst/>
          </a:prstGeom>
          <a:solidFill>
            <a:srgbClr val="FFCFAF"/>
          </a:solidFill>
          <a:ln w="28575">
            <a:solidFill>
              <a:srgbClr val="FF0000"/>
            </a:solidFill>
            <a:miter lim="800000"/>
            <a:headEnd/>
            <a:tailEnd/>
          </a:ln>
        </p:spPr>
        <p:txBody>
          <a:bodyPr wrap="none">
            <a:spAutoFit/>
          </a:bodyPr>
          <a:lstStyle/>
          <a:p>
            <a:pPr algn="ctr"/>
            <a:r>
              <a:rPr lang="en-US" sz="2000" dirty="0">
                <a:latin typeface="+mn-lt"/>
              </a:rPr>
              <a:t>Seismic Stack</a:t>
            </a:r>
          </a:p>
          <a:p>
            <a:pPr algn="ctr"/>
            <a:r>
              <a:rPr lang="en-US" sz="2000" dirty="0">
                <a:latin typeface="+mn-lt"/>
              </a:rPr>
              <a:t>Response</a:t>
            </a:r>
          </a:p>
        </p:txBody>
      </p:sp>
      <p:sp>
        <p:nvSpPr>
          <p:cNvPr id="8205" name="Text Box 64"/>
          <p:cNvSpPr txBox="1">
            <a:spLocks noChangeArrowheads="1"/>
          </p:cNvSpPr>
          <p:nvPr/>
        </p:nvSpPr>
        <p:spPr bwMode="auto">
          <a:xfrm flipH="1">
            <a:off x="7369202" y="4998322"/>
            <a:ext cx="1588961" cy="707886"/>
          </a:xfrm>
          <a:prstGeom prst="rect">
            <a:avLst/>
          </a:prstGeom>
          <a:solidFill>
            <a:srgbClr val="FFCFAF"/>
          </a:solidFill>
          <a:ln w="28575">
            <a:solidFill>
              <a:srgbClr val="FF0000"/>
            </a:solidFill>
            <a:miter lim="800000"/>
            <a:headEnd/>
            <a:tailEnd/>
          </a:ln>
        </p:spPr>
        <p:txBody>
          <a:bodyPr wrap="none">
            <a:spAutoFit/>
          </a:bodyPr>
          <a:lstStyle/>
          <a:p>
            <a:pPr algn="ctr"/>
            <a:r>
              <a:rPr lang="en-US" sz="2000" dirty="0">
                <a:latin typeface="+mn-lt"/>
              </a:rPr>
              <a:t>Seismic AVO</a:t>
            </a:r>
          </a:p>
          <a:p>
            <a:pPr algn="ctr"/>
            <a:r>
              <a:rPr lang="en-US" sz="2000" dirty="0">
                <a:latin typeface="+mn-lt"/>
              </a:rPr>
              <a:t>Response</a:t>
            </a:r>
          </a:p>
        </p:txBody>
      </p:sp>
      <p:sp>
        <p:nvSpPr>
          <p:cNvPr id="8206" name="Text Box 65"/>
          <p:cNvSpPr txBox="1">
            <a:spLocks noChangeArrowheads="1"/>
          </p:cNvSpPr>
          <p:nvPr/>
        </p:nvSpPr>
        <p:spPr bwMode="auto">
          <a:xfrm flipH="1">
            <a:off x="6686234" y="1740772"/>
            <a:ext cx="2172261" cy="707886"/>
          </a:xfrm>
          <a:prstGeom prst="rect">
            <a:avLst/>
          </a:prstGeom>
          <a:solidFill>
            <a:srgbClr val="FFCFAF"/>
          </a:solidFill>
          <a:ln w="28575">
            <a:solidFill>
              <a:srgbClr val="FF0000"/>
            </a:solidFill>
            <a:miter lim="800000"/>
            <a:headEnd/>
            <a:tailEnd/>
          </a:ln>
        </p:spPr>
        <p:txBody>
          <a:bodyPr wrap="none">
            <a:spAutoFit/>
          </a:bodyPr>
          <a:lstStyle/>
          <a:p>
            <a:pPr algn="ctr"/>
            <a:r>
              <a:rPr lang="en-US" sz="2000" dirty="0">
                <a:latin typeface="+mn-lt"/>
              </a:rPr>
              <a:t>Range of Possible</a:t>
            </a:r>
          </a:p>
          <a:p>
            <a:pPr algn="ctr"/>
            <a:r>
              <a:rPr lang="en-US" sz="2000" dirty="0">
                <a:latin typeface="+mn-lt"/>
              </a:rPr>
              <a:t>Geologic Models</a:t>
            </a:r>
          </a:p>
        </p:txBody>
      </p:sp>
      <p:sp>
        <p:nvSpPr>
          <p:cNvPr id="8207" name="AutoShape 67"/>
          <p:cNvSpPr>
            <a:spLocks noChangeArrowheads="1"/>
          </p:cNvSpPr>
          <p:nvPr/>
        </p:nvSpPr>
        <p:spPr bwMode="auto">
          <a:xfrm flipH="1">
            <a:off x="4198108" y="5045947"/>
            <a:ext cx="1214438" cy="658813"/>
          </a:xfrm>
          <a:prstGeom prst="diamond">
            <a:avLst/>
          </a:prstGeom>
          <a:solidFill>
            <a:srgbClr val="FFFF00"/>
          </a:solidFill>
          <a:ln w="9525">
            <a:solidFill>
              <a:schemeClr val="tx1"/>
            </a:solidFill>
            <a:miter lim="800000"/>
            <a:headEnd/>
            <a:tailEnd/>
          </a:ln>
        </p:spPr>
        <p:txBody>
          <a:bodyPr wrap="none" anchor="ctr"/>
          <a:lstStyle/>
          <a:p>
            <a:pPr algn="ctr"/>
            <a:r>
              <a:rPr lang="en-US" sz="1400" dirty="0">
                <a:latin typeface="+mn-lt"/>
              </a:rPr>
              <a:t>Compare</a:t>
            </a:r>
          </a:p>
        </p:txBody>
      </p:sp>
      <p:sp>
        <p:nvSpPr>
          <p:cNvPr id="8208" name="AutoShape 68"/>
          <p:cNvSpPr>
            <a:spLocks noChangeArrowheads="1"/>
          </p:cNvSpPr>
          <p:nvPr/>
        </p:nvSpPr>
        <p:spPr bwMode="auto">
          <a:xfrm flipH="1">
            <a:off x="3913946" y="2255122"/>
            <a:ext cx="1781175" cy="892175"/>
          </a:xfrm>
          <a:prstGeom prst="diamond">
            <a:avLst/>
          </a:prstGeom>
          <a:solidFill>
            <a:srgbClr val="FFFF00"/>
          </a:solidFill>
          <a:ln w="9525">
            <a:solidFill>
              <a:schemeClr val="tx1"/>
            </a:solidFill>
            <a:miter lim="800000"/>
            <a:headEnd/>
            <a:tailEnd/>
          </a:ln>
        </p:spPr>
        <p:txBody>
          <a:bodyPr wrap="none" anchor="ctr"/>
          <a:lstStyle/>
          <a:p>
            <a:pPr algn="ctr"/>
            <a:r>
              <a:rPr lang="en-US" sz="1400" dirty="0">
                <a:latin typeface="+mn-lt"/>
              </a:rPr>
              <a:t>Above DHI</a:t>
            </a:r>
          </a:p>
          <a:p>
            <a:pPr algn="ctr"/>
            <a:r>
              <a:rPr lang="en-US" sz="1400" dirty="0">
                <a:latin typeface="+mn-lt"/>
              </a:rPr>
              <a:t>Floor?</a:t>
            </a:r>
          </a:p>
        </p:txBody>
      </p:sp>
      <p:sp>
        <p:nvSpPr>
          <p:cNvPr id="8209" name="Text Box 70"/>
          <p:cNvSpPr txBox="1">
            <a:spLocks noChangeArrowheads="1"/>
          </p:cNvSpPr>
          <p:nvPr/>
        </p:nvSpPr>
        <p:spPr bwMode="auto">
          <a:xfrm flipH="1">
            <a:off x="3840488" y="5898435"/>
            <a:ext cx="1928092" cy="707886"/>
          </a:xfrm>
          <a:prstGeom prst="rect">
            <a:avLst/>
          </a:prstGeom>
          <a:solidFill>
            <a:schemeClr val="bg1"/>
          </a:solidFill>
          <a:ln w="28575">
            <a:solidFill>
              <a:schemeClr val="tx1"/>
            </a:solidFill>
            <a:miter lim="800000"/>
            <a:headEnd/>
            <a:tailEnd/>
          </a:ln>
        </p:spPr>
        <p:txBody>
          <a:bodyPr wrap="none">
            <a:spAutoFit/>
          </a:bodyPr>
          <a:lstStyle/>
          <a:p>
            <a:pPr algn="ctr"/>
            <a:r>
              <a:rPr lang="en-US" sz="2000" dirty="0">
                <a:latin typeface="+mn-lt"/>
              </a:rPr>
              <a:t>Interpretation</a:t>
            </a:r>
          </a:p>
          <a:p>
            <a:pPr algn="ctr"/>
            <a:r>
              <a:rPr lang="en-US" sz="2000" dirty="0">
                <a:latin typeface="+mn-lt"/>
              </a:rPr>
              <a:t>and DHI Rating</a:t>
            </a:r>
          </a:p>
        </p:txBody>
      </p:sp>
      <p:cxnSp>
        <p:nvCxnSpPr>
          <p:cNvPr id="8210" name="AutoShape 72"/>
          <p:cNvCxnSpPr>
            <a:cxnSpLocks noChangeShapeType="1"/>
            <a:stCxn id="8206" idx="2"/>
            <a:endCxn id="8203" idx="0"/>
          </p:cNvCxnSpPr>
          <p:nvPr/>
        </p:nvCxnSpPr>
        <p:spPr bwMode="auto">
          <a:xfrm>
            <a:off x="7772364" y="2448658"/>
            <a:ext cx="14986" cy="641489"/>
          </a:xfrm>
          <a:prstGeom prst="straightConnector1">
            <a:avLst/>
          </a:prstGeom>
          <a:noFill/>
          <a:ln w="38100">
            <a:solidFill>
              <a:schemeClr val="tx1"/>
            </a:solidFill>
            <a:round/>
            <a:headEnd/>
            <a:tailEnd type="triangle" w="med" len="med"/>
          </a:ln>
        </p:spPr>
      </p:cxnSp>
      <p:cxnSp>
        <p:nvCxnSpPr>
          <p:cNvPr id="8211" name="AutoShape 74"/>
          <p:cNvCxnSpPr>
            <a:cxnSpLocks noChangeShapeType="1"/>
            <a:stCxn id="8203" idx="2"/>
            <a:endCxn id="8205" idx="0"/>
          </p:cNvCxnSpPr>
          <p:nvPr/>
        </p:nvCxnSpPr>
        <p:spPr bwMode="auto">
          <a:xfrm rot="16200000" flipH="1">
            <a:off x="7221483" y="4056123"/>
            <a:ext cx="1508065" cy="376332"/>
          </a:xfrm>
          <a:prstGeom prst="bentConnector3">
            <a:avLst>
              <a:gd name="adj1" fmla="val 50000"/>
            </a:avLst>
          </a:prstGeom>
          <a:noFill/>
          <a:ln w="38100">
            <a:solidFill>
              <a:schemeClr val="tx1"/>
            </a:solidFill>
            <a:miter lim="800000"/>
            <a:headEnd/>
            <a:tailEnd type="triangle" w="med" len="med"/>
          </a:ln>
        </p:spPr>
      </p:cxnSp>
      <p:cxnSp>
        <p:nvCxnSpPr>
          <p:cNvPr id="8212" name="AutoShape 75"/>
          <p:cNvCxnSpPr>
            <a:cxnSpLocks noChangeShapeType="1"/>
            <a:stCxn id="8203" idx="2"/>
            <a:endCxn id="8204" idx="0"/>
          </p:cNvCxnSpPr>
          <p:nvPr/>
        </p:nvCxnSpPr>
        <p:spPr bwMode="auto">
          <a:xfrm rot="5400000">
            <a:off x="6934941" y="3304537"/>
            <a:ext cx="666690" cy="1038129"/>
          </a:xfrm>
          <a:prstGeom prst="bentConnector3">
            <a:avLst>
              <a:gd name="adj1" fmla="val 50000"/>
            </a:avLst>
          </a:prstGeom>
          <a:noFill/>
          <a:ln w="38100">
            <a:solidFill>
              <a:schemeClr val="tx1"/>
            </a:solidFill>
            <a:miter lim="800000"/>
            <a:headEnd/>
            <a:tailEnd type="triangle" w="med" len="med"/>
          </a:ln>
        </p:spPr>
      </p:cxnSp>
      <p:cxnSp>
        <p:nvCxnSpPr>
          <p:cNvPr id="8213" name="AutoShape 76"/>
          <p:cNvCxnSpPr>
            <a:cxnSpLocks noChangeShapeType="1"/>
            <a:stCxn id="8204" idx="3"/>
            <a:endCxn id="8199" idx="1"/>
          </p:cNvCxnSpPr>
          <p:nvPr/>
        </p:nvCxnSpPr>
        <p:spPr bwMode="auto">
          <a:xfrm flipH="1">
            <a:off x="5410958" y="4510890"/>
            <a:ext cx="478637" cy="11976"/>
          </a:xfrm>
          <a:prstGeom prst="straightConnector1">
            <a:avLst/>
          </a:prstGeom>
          <a:noFill/>
          <a:ln w="38100">
            <a:solidFill>
              <a:schemeClr val="tx1"/>
            </a:solidFill>
            <a:round/>
            <a:headEnd/>
            <a:tailEnd type="triangle" w="med" len="med"/>
          </a:ln>
        </p:spPr>
      </p:cxnSp>
      <p:cxnSp>
        <p:nvCxnSpPr>
          <p:cNvPr id="8214" name="AutoShape 77"/>
          <p:cNvCxnSpPr>
            <a:cxnSpLocks noChangeShapeType="1"/>
            <a:stCxn id="8205" idx="3"/>
            <a:endCxn id="8207" idx="1"/>
          </p:cNvCxnSpPr>
          <p:nvPr/>
        </p:nvCxnSpPr>
        <p:spPr bwMode="auto">
          <a:xfrm flipH="1">
            <a:off x="5412546" y="5352265"/>
            <a:ext cx="1956656" cy="23089"/>
          </a:xfrm>
          <a:prstGeom prst="straightConnector1">
            <a:avLst/>
          </a:prstGeom>
          <a:noFill/>
          <a:ln w="38100">
            <a:solidFill>
              <a:schemeClr val="tx1"/>
            </a:solidFill>
            <a:round/>
            <a:headEnd/>
            <a:tailEnd type="triangle" w="med" len="med"/>
          </a:ln>
        </p:spPr>
      </p:cxnSp>
      <p:cxnSp>
        <p:nvCxnSpPr>
          <p:cNvPr id="8215" name="AutoShape 78"/>
          <p:cNvCxnSpPr>
            <a:cxnSpLocks noChangeShapeType="1"/>
            <a:stCxn id="8219" idx="2"/>
            <a:endCxn id="8208" idx="0"/>
          </p:cNvCxnSpPr>
          <p:nvPr/>
        </p:nvCxnSpPr>
        <p:spPr bwMode="auto">
          <a:xfrm flipH="1">
            <a:off x="4804533" y="2043648"/>
            <a:ext cx="0" cy="211474"/>
          </a:xfrm>
          <a:prstGeom prst="straightConnector1">
            <a:avLst/>
          </a:prstGeom>
          <a:noFill/>
          <a:ln w="38100">
            <a:solidFill>
              <a:schemeClr val="tx1"/>
            </a:solidFill>
            <a:round/>
            <a:headEnd/>
            <a:tailEnd type="triangle" w="med" len="med"/>
          </a:ln>
        </p:spPr>
      </p:cxnSp>
      <p:cxnSp>
        <p:nvCxnSpPr>
          <p:cNvPr id="8216" name="AutoShape 79"/>
          <p:cNvCxnSpPr>
            <a:cxnSpLocks noChangeShapeType="1"/>
            <a:stCxn id="8208" idx="2"/>
            <a:endCxn id="8195" idx="3"/>
          </p:cNvCxnSpPr>
          <p:nvPr/>
        </p:nvCxnSpPr>
        <p:spPr bwMode="auto">
          <a:xfrm flipH="1">
            <a:off x="4804533" y="3147297"/>
            <a:ext cx="0" cy="193675"/>
          </a:xfrm>
          <a:prstGeom prst="straightConnector1">
            <a:avLst/>
          </a:prstGeom>
          <a:noFill/>
          <a:ln w="38100">
            <a:solidFill>
              <a:schemeClr val="tx1"/>
            </a:solidFill>
            <a:round/>
            <a:headEnd/>
            <a:tailEnd type="triangle" w="med" len="med"/>
          </a:ln>
        </p:spPr>
      </p:cxnSp>
      <p:cxnSp>
        <p:nvCxnSpPr>
          <p:cNvPr id="8217" name="AutoShape 80"/>
          <p:cNvCxnSpPr>
            <a:cxnSpLocks noChangeShapeType="1"/>
            <a:stCxn id="8199" idx="2"/>
            <a:endCxn id="8207" idx="0"/>
          </p:cNvCxnSpPr>
          <p:nvPr/>
        </p:nvCxnSpPr>
        <p:spPr bwMode="auto">
          <a:xfrm>
            <a:off x="4802946" y="4852272"/>
            <a:ext cx="1587" cy="193675"/>
          </a:xfrm>
          <a:prstGeom prst="straightConnector1">
            <a:avLst/>
          </a:prstGeom>
          <a:noFill/>
          <a:ln w="38100">
            <a:solidFill>
              <a:schemeClr val="tx1"/>
            </a:solidFill>
            <a:round/>
            <a:headEnd/>
            <a:tailEnd type="triangle" w="med" len="med"/>
          </a:ln>
        </p:spPr>
      </p:cxnSp>
      <p:cxnSp>
        <p:nvCxnSpPr>
          <p:cNvPr id="8218" name="AutoShape 82"/>
          <p:cNvCxnSpPr>
            <a:cxnSpLocks noChangeShapeType="1"/>
            <a:stCxn id="8207" idx="2"/>
            <a:endCxn id="8209" idx="0"/>
          </p:cNvCxnSpPr>
          <p:nvPr/>
        </p:nvCxnSpPr>
        <p:spPr bwMode="auto">
          <a:xfrm flipH="1">
            <a:off x="4804534" y="5704760"/>
            <a:ext cx="793" cy="193675"/>
          </a:xfrm>
          <a:prstGeom prst="straightConnector1">
            <a:avLst/>
          </a:prstGeom>
          <a:noFill/>
          <a:ln w="38100">
            <a:solidFill>
              <a:schemeClr val="tx1"/>
            </a:solidFill>
            <a:round/>
            <a:headEnd/>
            <a:tailEnd type="triangle" w="med" len="med"/>
          </a:ln>
        </p:spPr>
      </p:cxnSp>
      <p:sp>
        <p:nvSpPr>
          <p:cNvPr id="8219" name="Text Box 83"/>
          <p:cNvSpPr txBox="1">
            <a:spLocks noChangeArrowheads="1"/>
          </p:cNvSpPr>
          <p:nvPr/>
        </p:nvSpPr>
        <p:spPr bwMode="auto">
          <a:xfrm flipH="1">
            <a:off x="3834300" y="1027985"/>
            <a:ext cx="1940467" cy="1015663"/>
          </a:xfrm>
          <a:prstGeom prst="rect">
            <a:avLst/>
          </a:prstGeom>
          <a:solidFill>
            <a:schemeClr val="bg1"/>
          </a:solidFill>
          <a:ln w="28575">
            <a:solidFill>
              <a:schemeClr val="tx1"/>
            </a:solidFill>
            <a:miter lim="800000"/>
            <a:headEnd/>
            <a:tailEnd/>
          </a:ln>
        </p:spPr>
        <p:txBody>
          <a:bodyPr wrap="none">
            <a:spAutoFit/>
          </a:bodyPr>
          <a:lstStyle/>
          <a:p>
            <a:pPr algn="ctr"/>
            <a:r>
              <a:rPr lang="en-US" sz="2000" dirty="0">
                <a:latin typeface="+mn-lt"/>
              </a:rPr>
              <a:t>Rock Properties</a:t>
            </a:r>
          </a:p>
          <a:p>
            <a:pPr algn="ctr"/>
            <a:r>
              <a:rPr lang="en-US" sz="2000" dirty="0">
                <a:latin typeface="+mn-lt"/>
              </a:rPr>
              <a:t>Analysis of</a:t>
            </a:r>
          </a:p>
          <a:p>
            <a:pPr algn="ctr"/>
            <a:r>
              <a:rPr lang="en-US" sz="2000" dirty="0">
                <a:latin typeface="+mn-lt"/>
              </a:rPr>
              <a:t>Well Log Data</a:t>
            </a:r>
          </a:p>
        </p:txBody>
      </p:sp>
      <p:sp>
        <p:nvSpPr>
          <p:cNvPr id="8220" name="Text Box 84"/>
          <p:cNvSpPr txBox="1">
            <a:spLocks noChangeArrowheads="1"/>
          </p:cNvSpPr>
          <p:nvPr/>
        </p:nvSpPr>
        <p:spPr bwMode="auto">
          <a:xfrm flipH="1">
            <a:off x="1816016" y="4310935"/>
            <a:ext cx="2124171" cy="400110"/>
          </a:xfrm>
          <a:prstGeom prst="rect">
            <a:avLst/>
          </a:prstGeom>
          <a:solidFill>
            <a:schemeClr val="accent1">
              <a:lumMod val="20000"/>
              <a:lumOff val="80000"/>
            </a:schemeClr>
          </a:solidFill>
          <a:ln w="28575">
            <a:solidFill>
              <a:srgbClr val="00B050"/>
            </a:solidFill>
            <a:miter lim="800000"/>
            <a:headEnd/>
            <a:tailEnd/>
          </a:ln>
        </p:spPr>
        <p:txBody>
          <a:bodyPr wrap="none">
            <a:spAutoFit/>
          </a:bodyPr>
          <a:lstStyle/>
          <a:p>
            <a:pPr algn="ctr"/>
            <a:r>
              <a:rPr lang="en-US" sz="2000" dirty="0">
                <a:latin typeface="+mn-lt"/>
              </a:rPr>
              <a:t>Zero Phase </a:t>
            </a:r>
            <a:r>
              <a:rPr lang="en-US" sz="2000" dirty="0" smtClean="0">
                <a:latin typeface="+mn-lt"/>
              </a:rPr>
              <a:t>Stack</a:t>
            </a:r>
            <a:endParaRPr lang="en-US" sz="2000" dirty="0">
              <a:latin typeface="+mn-lt"/>
            </a:endParaRPr>
          </a:p>
        </p:txBody>
      </p:sp>
      <p:sp>
        <p:nvSpPr>
          <p:cNvPr id="8221" name="Text Box 85"/>
          <p:cNvSpPr txBox="1">
            <a:spLocks noChangeArrowheads="1"/>
          </p:cNvSpPr>
          <p:nvPr/>
        </p:nvSpPr>
        <p:spPr bwMode="auto">
          <a:xfrm flipH="1">
            <a:off x="358047" y="4682410"/>
            <a:ext cx="1095172" cy="400110"/>
          </a:xfrm>
          <a:prstGeom prst="rect">
            <a:avLst/>
          </a:prstGeom>
          <a:solidFill>
            <a:schemeClr val="accent1">
              <a:lumMod val="20000"/>
              <a:lumOff val="80000"/>
            </a:schemeClr>
          </a:solidFill>
          <a:ln w="28575">
            <a:solidFill>
              <a:srgbClr val="00B050"/>
            </a:solidFill>
            <a:miter lim="800000"/>
            <a:headEnd/>
            <a:tailEnd/>
          </a:ln>
        </p:spPr>
        <p:txBody>
          <a:bodyPr wrap="none">
            <a:spAutoFit/>
          </a:bodyPr>
          <a:lstStyle/>
          <a:p>
            <a:pPr algn="ctr"/>
            <a:r>
              <a:rPr lang="en-US" sz="2000" dirty="0">
                <a:latin typeface="+mn-lt"/>
              </a:rPr>
              <a:t>Q Comp</a:t>
            </a:r>
          </a:p>
        </p:txBody>
      </p:sp>
      <p:sp>
        <p:nvSpPr>
          <p:cNvPr id="8222" name="Text Box 86"/>
          <p:cNvSpPr txBox="1">
            <a:spLocks noChangeArrowheads="1"/>
          </p:cNvSpPr>
          <p:nvPr/>
        </p:nvSpPr>
        <p:spPr bwMode="auto">
          <a:xfrm flipH="1">
            <a:off x="1963008" y="5163422"/>
            <a:ext cx="1469825" cy="400110"/>
          </a:xfrm>
          <a:prstGeom prst="rect">
            <a:avLst/>
          </a:prstGeom>
          <a:solidFill>
            <a:schemeClr val="accent1">
              <a:lumMod val="20000"/>
              <a:lumOff val="80000"/>
            </a:schemeClr>
          </a:solidFill>
          <a:ln w="28575">
            <a:solidFill>
              <a:srgbClr val="00B050"/>
            </a:solidFill>
            <a:miter lim="800000"/>
            <a:headEnd/>
            <a:tailEnd/>
          </a:ln>
        </p:spPr>
        <p:txBody>
          <a:bodyPr wrap="none">
            <a:spAutoFit/>
          </a:bodyPr>
          <a:lstStyle/>
          <a:p>
            <a:pPr algn="ctr"/>
            <a:r>
              <a:rPr lang="en-US" sz="2000" dirty="0">
                <a:latin typeface="+mn-lt"/>
              </a:rPr>
              <a:t>AVO Stacks</a:t>
            </a:r>
          </a:p>
        </p:txBody>
      </p:sp>
      <p:sp>
        <p:nvSpPr>
          <p:cNvPr id="8223" name="Text Box 87"/>
          <p:cNvSpPr txBox="1">
            <a:spLocks noChangeArrowheads="1"/>
          </p:cNvSpPr>
          <p:nvPr/>
        </p:nvSpPr>
        <p:spPr bwMode="auto">
          <a:xfrm flipH="1">
            <a:off x="344139" y="2937747"/>
            <a:ext cx="2316788" cy="707886"/>
          </a:xfrm>
          <a:prstGeom prst="rect">
            <a:avLst/>
          </a:prstGeom>
          <a:solidFill>
            <a:schemeClr val="accent1">
              <a:lumMod val="20000"/>
              <a:lumOff val="80000"/>
            </a:schemeClr>
          </a:solidFill>
          <a:ln w="28575">
            <a:solidFill>
              <a:srgbClr val="00B050"/>
            </a:solidFill>
            <a:miter lim="800000"/>
            <a:headEnd/>
            <a:tailEnd/>
          </a:ln>
        </p:spPr>
        <p:txBody>
          <a:bodyPr wrap="none">
            <a:spAutoFit/>
          </a:bodyPr>
          <a:lstStyle/>
          <a:p>
            <a:pPr algn="ctr"/>
            <a:r>
              <a:rPr lang="en-US" sz="2000" dirty="0">
                <a:latin typeface="+mn-lt"/>
              </a:rPr>
              <a:t>Pre-Stack Migrated</a:t>
            </a:r>
          </a:p>
          <a:p>
            <a:pPr algn="ctr"/>
            <a:r>
              <a:rPr lang="en-US" sz="2000" dirty="0">
                <a:latin typeface="+mn-lt"/>
              </a:rPr>
              <a:t>Gathers</a:t>
            </a:r>
          </a:p>
        </p:txBody>
      </p:sp>
      <p:sp>
        <p:nvSpPr>
          <p:cNvPr id="8224" name="Text Box 88"/>
          <p:cNvSpPr txBox="1">
            <a:spLocks noChangeArrowheads="1"/>
          </p:cNvSpPr>
          <p:nvPr/>
        </p:nvSpPr>
        <p:spPr bwMode="auto">
          <a:xfrm flipH="1">
            <a:off x="188560" y="1588372"/>
            <a:ext cx="2626360" cy="1015663"/>
          </a:xfrm>
          <a:prstGeom prst="rect">
            <a:avLst/>
          </a:prstGeom>
          <a:solidFill>
            <a:schemeClr val="accent1">
              <a:lumMod val="20000"/>
              <a:lumOff val="80000"/>
            </a:schemeClr>
          </a:solidFill>
          <a:ln w="28575">
            <a:solidFill>
              <a:srgbClr val="00B050"/>
            </a:solidFill>
            <a:miter lim="800000"/>
            <a:headEnd/>
            <a:tailEnd/>
          </a:ln>
        </p:spPr>
        <p:txBody>
          <a:bodyPr wrap="none">
            <a:spAutoFit/>
          </a:bodyPr>
          <a:lstStyle/>
          <a:p>
            <a:pPr algn="ctr"/>
            <a:r>
              <a:rPr lang="en-US" sz="2000" dirty="0">
                <a:latin typeface="+mn-lt"/>
              </a:rPr>
              <a:t>Controlled Amplitude</a:t>
            </a:r>
          </a:p>
          <a:p>
            <a:pPr algn="ctr"/>
            <a:r>
              <a:rPr lang="en-US" sz="2000" dirty="0">
                <a:latin typeface="+mn-lt"/>
              </a:rPr>
              <a:t>and Phase Processing</a:t>
            </a:r>
          </a:p>
          <a:p>
            <a:pPr algn="ctr"/>
            <a:r>
              <a:rPr lang="en-US" sz="2000" dirty="0">
                <a:latin typeface="+mn-lt"/>
              </a:rPr>
              <a:t>of Seismic Data</a:t>
            </a:r>
          </a:p>
        </p:txBody>
      </p:sp>
      <p:cxnSp>
        <p:nvCxnSpPr>
          <p:cNvPr id="8225" name="AutoShape 90"/>
          <p:cNvCxnSpPr>
            <a:cxnSpLocks noChangeShapeType="1"/>
            <a:stCxn id="8224" idx="2"/>
            <a:endCxn id="8223" idx="0"/>
          </p:cNvCxnSpPr>
          <p:nvPr/>
        </p:nvCxnSpPr>
        <p:spPr bwMode="auto">
          <a:xfrm>
            <a:off x="1501740" y="2604035"/>
            <a:ext cx="793" cy="333712"/>
          </a:xfrm>
          <a:prstGeom prst="straightConnector1">
            <a:avLst/>
          </a:prstGeom>
          <a:noFill/>
          <a:ln w="38100">
            <a:solidFill>
              <a:schemeClr val="tx1"/>
            </a:solidFill>
            <a:round/>
            <a:headEnd/>
            <a:tailEnd type="triangle" w="med" len="med"/>
          </a:ln>
        </p:spPr>
      </p:cxnSp>
      <p:cxnSp>
        <p:nvCxnSpPr>
          <p:cNvPr id="8226" name="AutoShape 92"/>
          <p:cNvCxnSpPr>
            <a:cxnSpLocks noChangeShapeType="1"/>
            <a:stCxn id="8220" idx="1"/>
            <a:endCxn id="8199" idx="3"/>
          </p:cNvCxnSpPr>
          <p:nvPr/>
        </p:nvCxnSpPr>
        <p:spPr bwMode="auto">
          <a:xfrm>
            <a:off x="3940187" y="4510990"/>
            <a:ext cx="256334" cy="11876"/>
          </a:xfrm>
          <a:prstGeom prst="straightConnector1">
            <a:avLst/>
          </a:prstGeom>
          <a:noFill/>
          <a:ln w="38100">
            <a:solidFill>
              <a:schemeClr val="tx1"/>
            </a:solidFill>
            <a:round/>
            <a:headEnd/>
            <a:tailEnd type="triangle" w="med" len="med"/>
          </a:ln>
        </p:spPr>
      </p:cxnSp>
      <p:cxnSp>
        <p:nvCxnSpPr>
          <p:cNvPr id="8227" name="AutoShape 94"/>
          <p:cNvCxnSpPr>
            <a:cxnSpLocks noChangeShapeType="1"/>
            <a:stCxn id="8223" idx="2"/>
            <a:endCxn id="8220" idx="0"/>
          </p:cNvCxnSpPr>
          <p:nvPr/>
        </p:nvCxnSpPr>
        <p:spPr bwMode="auto">
          <a:xfrm rot="16200000" flipH="1">
            <a:off x="1857666" y="3290500"/>
            <a:ext cx="665302" cy="1375568"/>
          </a:xfrm>
          <a:prstGeom prst="bentConnector3">
            <a:avLst>
              <a:gd name="adj1" fmla="val 50000"/>
            </a:avLst>
          </a:prstGeom>
          <a:noFill/>
          <a:ln w="38100">
            <a:solidFill>
              <a:schemeClr val="tx1"/>
            </a:solidFill>
            <a:miter lim="800000"/>
            <a:headEnd/>
            <a:tailEnd type="triangle" w="med" len="med"/>
          </a:ln>
        </p:spPr>
      </p:cxnSp>
      <p:cxnSp>
        <p:nvCxnSpPr>
          <p:cNvPr id="8228" name="AutoShape 95"/>
          <p:cNvCxnSpPr>
            <a:cxnSpLocks noChangeShapeType="1"/>
            <a:stCxn id="8223" idx="2"/>
            <a:endCxn id="8221" idx="0"/>
          </p:cNvCxnSpPr>
          <p:nvPr/>
        </p:nvCxnSpPr>
        <p:spPr bwMode="auto">
          <a:xfrm rot="5400000">
            <a:off x="685694" y="3865571"/>
            <a:ext cx="1036777" cy="596900"/>
          </a:xfrm>
          <a:prstGeom prst="bentConnector3">
            <a:avLst>
              <a:gd name="adj1" fmla="val 50000"/>
            </a:avLst>
          </a:prstGeom>
          <a:noFill/>
          <a:ln w="38100">
            <a:solidFill>
              <a:schemeClr val="tx1"/>
            </a:solidFill>
            <a:miter lim="800000"/>
            <a:headEnd/>
            <a:tailEnd type="triangle" w="med" len="med"/>
          </a:ln>
        </p:spPr>
      </p:cxnSp>
      <p:cxnSp>
        <p:nvCxnSpPr>
          <p:cNvPr id="8229" name="AutoShape 99"/>
          <p:cNvCxnSpPr>
            <a:cxnSpLocks noChangeShapeType="1"/>
            <a:stCxn id="8208" idx="1"/>
            <a:endCxn id="8206" idx="3"/>
          </p:cNvCxnSpPr>
          <p:nvPr/>
        </p:nvCxnSpPr>
        <p:spPr bwMode="auto">
          <a:xfrm rot="10800000" flipH="1">
            <a:off x="5695120" y="2094716"/>
            <a:ext cx="991113" cy="606495"/>
          </a:xfrm>
          <a:prstGeom prst="bentConnector3">
            <a:avLst>
              <a:gd name="adj1" fmla="val 50000"/>
            </a:avLst>
          </a:prstGeom>
          <a:noFill/>
          <a:ln w="38100">
            <a:solidFill>
              <a:schemeClr val="tx1"/>
            </a:solidFill>
            <a:miter lim="800000"/>
            <a:headEnd/>
            <a:tailEnd type="triangle" w="med" len="med"/>
          </a:ln>
        </p:spPr>
      </p:cxnSp>
      <p:cxnSp>
        <p:nvCxnSpPr>
          <p:cNvPr id="8230" name="AutoShape 100"/>
          <p:cNvCxnSpPr>
            <a:cxnSpLocks noChangeShapeType="1"/>
            <a:stCxn id="8208" idx="3"/>
            <a:endCxn id="8224" idx="1"/>
          </p:cNvCxnSpPr>
          <p:nvPr/>
        </p:nvCxnSpPr>
        <p:spPr bwMode="auto">
          <a:xfrm flipH="1" flipV="1">
            <a:off x="2814920" y="2096204"/>
            <a:ext cx="1099026" cy="605006"/>
          </a:xfrm>
          <a:prstGeom prst="bentConnector3">
            <a:avLst>
              <a:gd name="adj1" fmla="val 50000"/>
            </a:avLst>
          </a:prstGeom>
          <a:noFill/>
          <a:ln w="38100">
            <a:solidFill>
              <a:schemeClr val="tx1"/>
            </a:solidFill>
            <a:miter lim="800000"/>
            <a:headEnd/>
            <a:tailEnd type="triangle" w="med" len="med"/>
          </a:ln>
        </p:spPr>
      </p:cxnSp>
      <p:cxnSp>
        <p:nvCxnSpPr>
          <p:cNvPr id="8231" name="AutoShape 102"/>
          <p:cNvCxnSpPr>
            <a:cxnSpLocks noChangeShapeType="1"/>
            <a:stCxn id="8222" idx="1"/>
            <a:endCxn id="8207" idx="3"/>
          </p:cNvCxnSpPr>
          <p:nvPr/>
        </p:nvCxnSpPr>
        <p:spPr bwMode="auto">
          <a:xfrm>
            <a:off x="3432833" y="5363477"/>
            <a:ext cx="765275" cy="11877"/>
          </a:xfrm>
          <a:prstGeom prst="straightConnector1">
            <a:avLst/>
          </a:prstGeom>
          <a:noFill/>
          <a:ln w="38100">
            <a:solidFill>
              <a:schemeClr val="tx1"/>
            </a:solidFill>
            <a:round/>
            <a:headEnd/>
            <a:tailEnd type="triangle" w="med" len="med"/>
          </a:ln>
        </p:spPr>
      </p:cxnSp>
      <p:cxnSp>
        <p:nvCxnSpPr>
          <p:cNvPr id="8232" name="AutoShape 104"/>
          <p:cNvCxnSpPr>
            <a:cxnSpLocks noChangeShapeType="1"/>
            <a:stCxn id="8221" idx="2"/>
            <a:endCxn id="8222" idx="3"/>
          </p:cNvCxnSpPr>
          <p:nvPr/>
        </p:nvCxnSpPr>
        <p:spPr bwMode="auto">
          <a:xfrm rot="16200000" flipH="1">
            <a:off x="1293841" y="4694311"/>
            <a:ext cx="280957" cy="1057375"/>
          </a:xfrm>
          <a:prstGeom prst="bentConnector2">
            <a:avLst/>
          </a:prstGeom>
          <a:noFill/>
          <a:ln w="38100">
            <a:solidFill>
              <a:schemeClr val="tx1"/>
            </a:solidFill>
            <a:miter lim="800000"/>
            <a:headEnd/>
            <a:tailEnd type="triangle" w="med" len="med"/>
          </a:ln>
        </p:spPr>
      </p:cxnSp>
      <p:sp>
        <p:nvSpPr>
          <p:cNvPr id="8236" name="Text Box 107"/>
          <p:cNvSpPr txBox="1">
            <a:spLocks noChangeArrowheads="1"/>
          </p:cNvSpPr>
          <p:nvPr/>
        </p:nvSpPr>
        <p:spPr bwMode="auto">
          <a:xfrm flipH="1">
            <a:off x="192845" y="5773742"/>
            <a:ext cx="3325813" cy="523875"/>
          </a:xfrm>
          <a:prstGeom prst="rect">
            <a:avLst/>
          </a:prstGeom>
          <a:solidFill>
            <a:schemeClr val="bg1"/>
          </a:solidFill>
          <a:ln w="38100">
            <a:solidFill>
              <a:srgbClr val="0070C0"/>
            </a:solidFill>
            <a:miter lim="800000"/>
            <a:headEnd/>
            <a:tailEnd/>
          </a:ln>
        </p:spPr>
        <p:txBody>
          <a:bodyPr wrap="square">
            <a:spAutoFit/>
          </a:bodyPr>
          <a:lstStyle/>
          <a:p>
            <a:r>
              <a:rPr lang="en-US" sz="1400" b="1" dirty="0">
                <a:solidFill>
                  <a:srgbClr val="0000FF"/>
                </a:solidFill>
                <a:latin typeface="+mn-lt"/>
              </a:rPr>
              <a:t>If well data isn’t available, use analog or theoretical information.</a:t>
            </a:r>
          </a:p>
        </p:txBody>
      </p:sp>
      <p:sp>
        <p:nvSpPr>
          <p:cNvPr id="8234" name="Text Box 105"/>
          <p:cNvSpPr txBox="1">
            <a:spLocks noChangeArrowheads="1"/>
          </p:cNvSpPr>
          <p:nvPr/>
        </p:nvSpPr>
        <p:spPr bwMode="auto">
          <a:xfrm flipH="1">
            <a:off x="6188833" y="5829305"/>
            <a:ext cx="2279650" cy="523875"/>
          </a:xfrm>
          <a:prstGeom prst="rect">
            <a:avLst/>
          </a:prstGeom>
          <a:solidFill>
            <a:schemeClr val="bg1"/>
          </a:solidFill>
          <a:ln w="38100">
            <a:solidFill>
              <a:srgbClr val="0070C0"/>
            </a:solidFill>
            <a:miter lim="800000"/>
            <a:headEnd/>
            <a:tailEnd/>
          </a:ln>
        </p:spPr>
        <p:txBody>
          <a:bodyPr wrap="none">
            <a:spAutoFit/>
          </a:bodyPr>
          <a:lstStyle/>
          <a:p>
            <a:r>
              <a:rPr lang="en-US" sz="1400" b="1" dirty="0">
                <a:solidFill>
                  <a:srgbClr val="0000FF"/>
                </a:solidFill>
                <a:latin typeface="+mn-lt"/>
              </a:rPr>
              <a:t>Do I get the response I</a:t>
            </a:r>
          </a:p>
          <a:p>
            <a:r>
              <a:rPr lang="en-US" sz="1400" b="1" dirty="0">
                <a:solidFill>
                  <a:srgbClr val="0000FF"/>
                </a:solidFill>
                <a:latin typeface="+mn-lt"/>
              </a:rPr>
              <a:t>expect at the well?</a:t>
            </a:r>
          </a:p>
        </p:txBody>
      </p:sp>
      <p:sp>
        <p:nvSpPr>
          <p:cNvPr id="48" name="Title 47"/>
          <p:cNvSpPr>
            <a:spLocks noGrp="1"/>
          </p:cNvSpPr>
          <p:nvPr>
            <p:ph type="title"/>
          </p:nvPr>
        </p:nvSpPr>
        <p:spPr/>
        <p:txBody>
          <a:bodyPr/>
          <a:lstStyle/>
          <a:p>
            <a:r>
              <a:rPr lang="en-US" dirty="0" smtClean="0"/>
              <a:t>DHI Analysis</a:t>
            </a:r>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234"/>
                                        </p:tgtEl>
                                        <p:attrNameLst>
                                          <p:attrName>style.visibility</p:attrName>
                                        </p:attrNameLst>
                                      </p:cBhvr>
                                      <p:to>
                                        <p:strVal val="visible"/>
                                      </p:to>
                                    </p:set>
                                    <p:anim calcmode="lin" valueType="num">
                                      <p:cBhvr>
                                        <p:cTn id="7" dur="1000" fill="hold"/>
                                        <p:tgtEl>
                                          <p:spTgt spid="8234"/>
                                        </p:tgtEl>
                                        <p:attrNameLst>
                                          <p:attrName>ppt_w</p:attrName>
                                        </p:attrNameLst>
                                      </p:cBhvr>
                                      <p:tavLst>
                                        <p:tav tm="0">
                                          <p:val>
                                            <p:fltVal val="0"/>
                                          </p:val>
                                        </p:tav>
                                        <p:tav tm="100000">
                                          <p:val>
                                            <p:strVal val="#ppt_w"/>
                                          </p:val>
                                        </p:tav>
                                      </p:tavLst>
                                    </p:anim>
                                    <p:anim calcmode="lin" valueType="num">
                                      <p:cBhvr>
                                        <p:cTn id="8" dur="1000" fill="hold"/>
                                        <p:tgtEl>
                                          <p:spTgt spid="8234"/>
                                        </p:tgtEl>
                                        <p:attrNameLst>
                                          <p:attrName>ppt_h</p:attrName>
                                        </p:attrNameLst>
                                      </p:cBhvr>
                                      <p:tavLst>
                                        <p:tav tm="0">
                                          <p:val>
                                            <p:fltVal val="0"/>
                                          </p:val>
                                        </p:tav>
                                        <p:tav tm="100000">
                                          <p:val>
                                            <p:strVal val="#ppt_h"/>
                                          </p:val>
                                        </p:tav>
                                      </p:tavLst>
                                    </p:anim>
                                    <p:anim calcmode="lin" valueType="num">
                                      <p:cBhvr>
                                        <p:cTn id="9" dur="1000" fill="hold"/>
                                        <p:tgtEl>
                                          <p:spTgt spid="82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2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8236"/>
                                        </p:tgtEl>
                                        <p:attrNameLst>
                                          <p:attrName>style.visibility</p:attrName>
                                        </p:attrNameLst>
                                      </p:cBhvr>
                                      <p:to>
                                        <p:strVal val="visible"/>
                                      </p:to>
                                    </p:set>
                                    <p:anim calcmode="lin" valueType="num">
                                      <p:cBhvr>
                                        <p:cTn id="15" dur="1000" fill="hold"/>
                                        <p:tgtEl>
                                          <p:spTgt spid="8236"/>
                                        </p:tgtEl>
                                        <p:attrNameLst>
                                          <p:attrName>ppt_w</p:attrName>
                                        </p:attrNameLst>
                                      </p:cBhvr>
                                      <p:tavLst>
                                        <p:tav tm="0">
                                          <p:val>
                                            <p:fltVal val="0"/>
                                          </p:val>
                                        </p:tav>
                                        <p:tav tm="100000">
                                          <p:val>
                                            <p:strVal val="#ppt_w"/>
                                          </p:val>
                                        </p:tav>
                                      </p:tavLst>
                                    </p:anim>
                                    <p:anim calcmode="lin" valueType="num">
                                      <p:cBhvr>
                                        <p:cTn id="16" dur="1000" fill="hold"/>
                                        <p:tgtEl>
                                          <p:spTgt spid="8236"/>
                                        </p:tgtEl>
                                        <p:attrNameLst>
                                          <p:attrName>ppt_h</p:attrName>
                                        </p:attrNameLst>
                                      </p:cBhvr>
                                      <p:tavLst>
                                        <p:tav tm="0">
                                          <p:val>
                                            <p:fltVal val="0"/>
                                          </p:val>
                                        </p:tav>
                                        <p:tav tm="100000">
                                          <p:val>
                                            <p:strVal val="#ppt_h"/>
                                          </p:val>
                                        </p:tav>
                                      </p:tavLst>
                                    </p:anim>
                                    <p:anim calcmode="lin" valueType="num">
                                      <p:cBhvr>
                                        <p:cTn id="17" dur="1000" fill="hold"/>
                                        <p:tgtEl>
                                          <p:spTgt spid="823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823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6" grpId="0" animBg="1"/>
      <p:bldP spid="82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3208833"/>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DHI Characteristics</a:t>
            </a:r>
            <a:endParaRPr lang="en-US" dirty="0"/>
          </a:p>
        </p:txBody>
      </p:sp>
      <p:sp>
        <p:nvSpPr>
          <p:cNvPr id="19459" name="Text Box 3"/>
          <p:cNvSpPr txBox="1">
            <a:spLocks noChangeArrowheads="1"/>
          </p:cNvSpPr>
          <p:nvPr/>
        </p:nvSpPr>
        <p:spPr bwMode="auto">
          <a:xfrm>
            <a:off x="365732" y="969622"/>
            <a:ext cx="4379693"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
            </a:r>
            <a:r>
              <a:rPr lang="en-US" sz="1800" b="1" dirty="0" smtClean="0">
                <a:solidFill>
                  <a:srgbClr val="C00000"/>
                </a:solidFill>
                <a:latin typeface="Arial" charset="0"/>
                <a:cs typeface="Arial" charset="0"/>
              </a:rPr>
              <a:t>Amplitude </a:t>
            </a:r>
            <a:r>
              <a:rPr lang="en-US" sz="1800" b="1" dirty="0">
                <a:solidFill>
                  <a:srgbClr val="C00000"/>
                </a:solidFill>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latin typeface="Arial" charset="0"/>
                <a:cs typeface="Arial" charset="0"/>
              </a:rPr>
              <a:t> AVO </a:t>
            </a:r>
            <a:r>
              <a:rPr lang="en-US" sz="1800" dirty="0">
                <a:latin typeface="Arial" charset="0"/>
                <a:cs typeface="Arial" charset="0"/>
              </a:rPr>
              <a:t>Response</a:t>
            </a: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pic>
        <p:nvPicPr>
          <p:cNvPr id="19461" name="Picture 7" descr="imped_lo_resvr"/>
          <p:cNvPicPr>
            <a:picLocks noChangeAspect="1" noChangeArrowheads="1"/>
          </p:cNvPicPr>
          <p:nvPr/>
        </p:nvPicPr>
        <p:blipFill>
          <a:blip r:embed="rId3" cstate="print"/>
          <a:srcRect l="1734" t="11484" r="18199" b="14891"/>
          <a:stretch>
            <a:fillRect/>
          </a:stretch>
        </p:blipFill>
        <p:spPr bwMode="auto">
          <a:xfrm>
            <a:off x="4950372" y="2065283"/>
            <a:ext cx="3531476" cy="3484179"/>
          </a:xfrm>
          <a:prstGeom prst="rect">
            <a:avLst/>
          </a:prstGeom>
          <a:noFill/>
          <a:ln w="12700">
            <a:solidFill>
              <a:schemeClr val="tx1"/>
            </a:solidFill>
            <a:miter lim="800000"/>
            <a:headEnd/>
            <a:tailEnd/>
          </a:ln>
        </p:spPr>
      </p:pic>
      <p:sp>
        <p:nvSpPr>
          <p:cNvPr id="19462" name="Rectangle 8"/>
          <p:cNvSpPr>
            <a:spLocks noChangeArrowheads="1"/>
          </p:cNvSpPr>
          <p:nvPr/>
        </p:nvSpPr>
        <p:spPr bwMode="auto">
          <a:xfrm>
            <a:off x="4271963" y="1674813"/>
            <a:ext cx="4357687" cy="4084637"/>
          </a:xfrm>
          <a:prstGeom prst="rect">
            <a:avLst/>
          </a:prstGeom>
          <a:noFill/>
          <a:ln w="9525">
            <a:noFill/>
            <a:miter lim="800000"/>
            <a:headEnd/>
            <a:tailEnd/>
          </a:ln>
        </p:spPr>
        <p:txBody>
          <a:bodyPr wrap="none" anchor="ctr"/>
          <a:lstStyle/>
          <a:p>
            <a:endParaRPr lang="en-US" dirty="0"/>
          </a:p>
        </p:txBody>
      </p:sp>
      <p:sp>
        <p:nvSpPr>
          <p:cNvPr id="11" name="TextBox 10"/>
          <p:cNvSpPr txBox="1"/>
          <p:nvPr/>
        </p:nvSpPr>
        <p:spPr>
          <a:xfrm>
            <a:off x="4776952" y="1332530"/>
            <a:ext cx="3909848" cy="707886"/>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Presence of HC is marked by high reflection amplitudes </a:t>
            </a:r>
            <a:endParaRPr lang="en-US" sz="2000" b="1" dirty="0">
              <a:latin typeface="Tahoma" pitchFamily="34" charset="0"/>
              <a:ea typeface="Tahoma" pitchFamily="34" charset="0"/>
              <a:cs typeface="Tahoma"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vo_school_ampimp3"/>
          <p:cNvPicPr>
            <a:picLocks noChangeAspect="1" noChangeArrowheads="1"/>
          </p:cNvPicPr>
          <p:nvPr/>
        </p:nvPicPr>
        <p:blipFill>
          <a:blip r:embed="rId3" cstate="print"/>
          <a:srcRect l="56929" t="26295" r="10868" b="18448"/>
          <a:stretch>
            <a:fillRect/>
          </a:stretch>
        </p:blipFill>
        <p:spPr bwMode="auto">
          <a:xfrm>
            <a:off x="5115100" y="4129301"/>
            <a:ext cx="3235645" cy="2286000"/>
          </a:xfrm>
          <a:prstGeom prst="rect">
            <a:avLst/>
          </a:prstGeom>
          <a:noFill/>
          <a:ln w="9525">
            <a:noFill/>
            <a:miter lim="800000"/>
            <a:headEnd/>
            <a:tailEnd/>
          </a:ln>
        </p:spPr>
      </p:pic>
      <p:sp>
        <p:nvSpPr>
          <p:cNvPr id="12" name="Line 9"/>
          <p:cNvSpPr>
            <a:spLocks noChangeShapeType="1"/>
          </p:cNvSpPr>
          <p:nvPr/>
        </p:nvSpPr>
        <p:spPr bwMode="auto">
          <a:xfrm flipH="1">
            <a:off x="5940449" y="4802048"/>
            <a:ext cx="1065944" cy="291263"/>
          </a:xfrm>
          <a:prstGeom prst="line">
            <a:avLst/>
          </a:prstGeom>
          <a:noFill/>
          <a:ln w="25400">
            <a:solidFill>
              <a:schemeClr val="tx1"/>
            </a:solidFill>
            <a:round/>
            <a:headEnd/>
            <a:tailEnd type="triangle" w="med" len="lg"/>
          </a:ln>
        </p:spPr>
        <p:txBody>
          <a:bodyPr wrap="square" anchor="ctr">
            <a:spAutoFit/>
          </a:bodyPr>
          <a:lstStyle/>
          <a:p>
            <a:endParaRPr lang="en-US" b="1" dirty="0">
              <a:latin typeface="Tahoma" pitchFamily="34" charset="0"/>
              <a:ea typeface="Tahoma" pitchFamily="34" charset="0"/>
              <a:cs typeface="Tahoma" pitchFamily="34" charset="0"/>
            </a:endParaRPr>
          </a:p>
        </p:txBody>
      </p:sp>
      <p:sp>
        <p:nvSpPr>
          <p:cNvPr id="14" name="Line 9"/>
          <p:cNvSpPr>
            <a:spLocks noChangeShapeType="1"/>
          </p:cNvSpPr>
          <p:nvPr/>
        </p:nvSpPr>
        <p:spPr bwMode="auto">
          <a:xfrm flipH="1">
            <a:off x="7455649" y="4887774"/>
            <a:ext cx="157848" cy="914400"/>
          </a:xfrm>
          <a:prstGeom prst="line">
            <a:avLst/>
          </a:prstGeom>
          <a:noFill/>
          <a:ln w="25400">
            <a:solidFill>
              <a:schemeClr val="tx1"/>
            </a:solidFill>
            <a:round/>
            <a:headEnd/>
            <a:tailEnd type="triangle" w="med" len="lg"/>
          </a:ln>
        </p:spPr>
        <p:txBody>
          <a:bodyPr wrap="square" anchor="ctr">
            <a:spAutoFit/>
          </a:bodyPr>
          <a:lstStyle/>
          <a:p>
            <a:endParaRPr lang="en-US" b="1" dirty="0">
              <a:latin typeface="Tahoma" pitchFamily="34" charset="0"/>
              <a:ea typeface="Tahoma" pitchFamily="34" charset="0"/>
              <a:cs typeface="Tahoma" pitchFamily="34" charset="0"/>
            </a:endParaRPr>
          </a:p>
        </p:txBody>
      </p:sp>
      <p:pic>
        <p:nvPicPr>
          <p:cNvPr id="9" name="Picture 2" descr="avo_school_ampimp3"/>
          <p:cNvPicPr>
            <a:picLocks noChangeAspect="1" noChangeArrowheads="1"/>
          </p:cNvPicPr>
          <p:nvPr/>
        </p:nvPicPr>
        <p:blipFill>
          <a:blip r:embed="rId3" cstate="print"/>
          <a:srcRect l="9924" t="26295" r="58073" b="18829"/>
          <a:stretch>
            <a:fillRect/>
          </a:stretch>
        </p:blipFill>
        <p:spPr bwMode="auto">
          <a:xfrm>
            <a:off x="5056094" y="1412200"/>
            <a:ext cx="3215547" cy="2270234"/>
          </a:xfrm>
          <a:prstGeom prst="rect">
            <a:avLst/>
          </a:prstGeom>
          <a:noFill/>
          <a:ln w="9525">
            <a:noFill/>
            <a:miter lim="800000"/>
            <a:headEnd/>
            <a:tailEnd/>
          </a:ln>
        </p:spPr>
      </p:pic>
      <p:sp>
        <p:nvSpPr>
          <p:cNvPr id="5" name="Title 4"/>
          <p:cNvSpPr>
            <a:spLocks noGrp="1"/>
          </p:cNvSpPr>
          <p:nvPr>
            <p:ph type="title"/>
          </p:nvPr>
        </p:nvSpPr>
        <p:spPr/>
        <p:txBody>
          <a:bodyPr/>
          <a:lstStyle/>
          <a:p>
            <a:r>
              <a:rPr lang="en-US" dirty="0" smtClean="0"/>
              <a:t>Impedance Signature</a:t>
            </a:r>
            <a:endParaRPr lang="en-US" dirty="0"/>
          </a:p>
        </p:txBody>
      </p:sp>
      <p:sp>
        <p:nvSpPr>
          <p:cNvPr id="11" name="Text Box 3"/>
          <p:cNvSpPr txBox="1">
            <a:spLocks noChangeArrowheads="1"/>
          </p:cNvSpPr>
          <p:nvPr/>
        </p:nvSpPr>
        <p:spPr bwMode="auto">
          <a:xfrm>
            <a:off x="365732" y="969622"/>
            <a:ext cx="4379693"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a:t>
            </a:r>
            <a:r>
              <a:rPr lang="en-US" sz="1800" b="1" dirty="0" smtClean="0">
                <a:solidFill>
                  <a:srgbClr val="C00000"/>
                </a:solidFill>
                <a:latin typeface="Arial" charset="0"/>
                <a:cs typeface="Arial" charset="0"/>
              </a:rPr>
              <a:t>Impedance </a:t>
            </a:r>
            <a:r>
              <a:rPr lang="en-US" sz="1800" b="1" dirty="0">
                <a:solidFill>
                  <a:srgbClr val="C00000"/>
                </a:solidFill>
                <a:latin typeface="Arial" charset="0"/>
                <a:cs typeface="Arial" charset="0"/>
              </a:rPr>
              <a:t>Signature</a:t>
            </a:r>
          </a:p>
          <a:p>
            <a:pPr marL="511175" lvl="1" indent="-171450">
              <a:spcBef>
                <a:spcPts val="1000"/>
              </a:spcBef>
              <a:buFont typeface="Arial" charset="0"/>
              <a:buChar char="–"/>
            </a:pPr>
            <a:r>
              <a:rPr lang="en-US" sz="1800" dirty="0" smtClean="0">
                <a:latin typeface="Arial" charset="0"/>
                <a:cs typeface="Arial" charset="0"/>
              </a:rPr>
              <a:t> AVO </a:t>
            </a:r>
            <a:r>
              <a:rPr lang="en-US" sz="1800" dirty="0">
                <a:latin typeface="Arial" charset="0"/>
                <a:cs typeface="Arial" charset="0"/>
              </a:rPr>
              <a:t>Response</a:t>
            </a: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grpSp>
        <p:nvGrpSpPr>
          <p:cNvPr id="3" name="Group 15"/>
          <p:cNvGrpSpPr/>
          <p:nvPr/>
        </p:nvGrpSpPr>
        <p:grpSpPr>
          <a:xfrm>
            <a:off x="6192140" y="1796690"/>
            <a:ext cx="2276316" cy="1375612"/>
            <a:chOff x="6459954" y="4225088"/>
            <a:chExt cx="2276316" cy="1375612"/>
          </a:xfrm>
        </p:grpSpPr>
        <p:sp>
          <p:nvSpPr>
            <p:cNvPr id="17" name="Line 9"/>
            <p:cNvSpPr>
              <a:spLocks noChangeShapeType="1"/>
            </p:cNvSpPr>
            <p:nvPr/>
          </p:nvSpPr>
          <p:spPr bwMode="auto">
            <a:xfrm flipH="1">
              <a:off x="6459954" y="4600574"/>
              <a:ext cx="836195" cy="291263"/>
            </a:xfrm>
            <a:prstGeom prst="line">
              <a:avLst/>
            </a:prstGeom>
            <a:noFill/>
            <a:ln w="25400">
              <a:solidFill>
                <a:schemeClr val="tx1"/>
              </a:solidFill>
              <a:round/>
              <a:headEnd/>
              <a:tailEnd type="triangle" w="med" len="lg"/>
            </a:ln>
          </p:spPr>
          <p:txBody>
            <a:bodyPr wrap="square" anchor="ctr">
              <a:spAutoFit/>
            </a:bodyPr>
            <a:lstStyle/>
            <a:p>
              <a:endParaRPr lang="en-US" b="1" dirty="0">
                <a:latin typeface="Tahoma" pitchFamily="34" charset="0"/>
                <a:ea typeface="Tahoma" pitchFamily="34" charset="0"/>
                <a:cs typeface="Tahoma" pitchFamily="34" charset="0"/>
              </a:endParaRPr>
            </a:p>
          </p:txBody>
        </p:sp>
        <p:sp>
          <p:nvSpPr>
            <p:cNvPr id="18" name="Line 9"/>
            <p:cNvSpPr>
              <a:spLocks noChangeShapeType="1"/>
            </p:cNvSpPr>
            <p:nvPr/>
          </p:nvSpPr>
          <p:spPr bwMode="auto">
            <a:xfrm flipH="1">
              <a:off x="7648574" y="4686300"/>
              <a:ext cx="123826" cy="914400"/>
            </a:xfrm>
            <a:prstGeom prst="line">
              <a:avLst/>
            </a:prstGeom>
            <a:noFill/>
            <a:ln w="25400">
              <a:solidFill>
                <a:schemeClr val="tx1"/>
              </a:solidFill>
              <a:round/>
              <a:headEnd/>
              <a:tailEnd type="triangle" w="med" len="lg"/>
            </a:ln>
          </p:spPr>
          <p:txBody>
            <a:bodyPr wrap="square" anchor="ctr">
              <a:spAutoFit/>
            </a:bodyPr>
            <a:lstStyle/>
            <a:p>
              <a:endParaRPr lang="en-US" b="1" dirty="0">
                <a:latin typeface="Tahoma" pitchFamily="34" charset="0"/>
                <a:ea typeface="Tahoma" pitchFamily="34" charset="0"/>
                <a:cs typeface="Tahoma" pitchFamily="34" charset="0"/>
              </a:endParaRPr>
            </a:p>
          </p:txBody>
        </p:sp>
        <p:sp>
          <p:nvSpPr>
            <p:cNvPr id="19" name="Text Box 14"/>
            <p:cNvSpPr txBox="1">
              <a:spLocks noChangeArrowheads="1"/>
            </p:cNvSpPr>
            <p:nvPr/>
          </p:nvSpPr>
          <p:spPr bwMode="auto">
            <a:xfrm>
              <a:off x="7299658" y="4225088"/>
              <a:ext cx="1436612" cy="461665"/>
            </a:xfrm>
            <a:prstGeom prst="rect">
              <a:avLst/>
            </a:prstGeom>
            <a:solidFill>
              <a:schemeClr val="bg1"/>
            </a:solidFill>
            <a:ln w="12700">
              <a:noFill/>
              <a:miter lim="800000"/>
              <a:headEnd/>
              <a:tailEnd/>
            </a:ln>
          </p:spPr>
          <p:txBody>
            <a:bodyPr wrap="none">
              <a:spAutoFit/>
            </a:bodyPr>
            <a:lstStyle/>
            <a:p>
              <a:r>
                <a:rPr lang="en-US" sz="1200" b="1" dirty="0" smtClean="0">
                  <a:latin typeface="Tahoma" pitchFamily="34" charset="0"/>
                  <a:ea typeface="Tahoma" pitchFamily="34" charset="0"/>
                  <a:cs typeface="Tahoma" pitchFamily="34" charset="0"/>
                </a:rPr>
                <a:t>Low-Impedance</a:t>
              </a:r>
              <a:endParaRPr lang="en-US" sz="1200" b="1" dirty="0">
                <a:latin typeface="Tahoma" pitchFamily="34" charset="0"/>
                <a:ea typeface="Tahoma" pitchFamily="34" charset="0"/>
                <a:cs typeface="Tahoma" pitchFamily="34" charset="0"/>
              </a:endParaRPr>
            </a:p>
            <a:p>
              <a:r>
                <a:rPr lang="en-US" sz="1200" b="1" dirty="0">
                  <a:latin typeface="Tahoma" pitchFamily="34" charset="0"/>
                  <a:ea typeface="Tahoma" pitchFamily="34" charset="0"/>
                  <a:cs typeface="Tahoma" pitchFamily="34" charset="0"/>
                </a:rPr>
                <a:t>Reservoir</a:t>
              </a:r>
            </a:p>
          </p:txBody>
        </p:sp>
      </p:grpSp>
      <p:sp>
        <p:nvSpPr>
          <p:cNvPr id="20" name="TextBox 19"/>
          <p:cNvSpPr txBox="1"/>
          <p:nvPr/>
        </p:nvSpPr>
        <p:spPr>
          <a:xfrm>
            <a:off x="5501903" y="1084881"/>
            <a:ext cx="2509982" cy="400110"/>
          </a:xfrm>
          <a:prstGeom prst="rect">
            <a:avLst/>
          </a:prstGeom>
          <a:noFill/>
        </p:spPr>
        <p:txBody>
          <a:bodyPr wrap="none" rtlCol="0">
            <a:spAutoFit/>
          </a:bodyPr>
          <a:lstStyle/>
          <a:p>
            <a:r>
              <a:rPr lang="en-US" sz="2000" dirty="0" smtClean="0">
                <a:latin typeface="Tahoma" pitchFamily="34" charset="0"/>
                <a:ea typeface="Tahoma" pitchFamily="34" charset="0"/>
                <a:cs typeface="Tahoma" pitchFamily="34" charset="0"/>
              </a:rPr>
              <a:t>Reflection Amplitude</a:t>
            </a:r>
            <a:endParaRPr lang="en-US" sz="2000" dirty="0">
              <a:latin typeface="Tahoma" pitchFamily="34" charset="0"/>
              <a:ea typeface="Tahoma" pitchFamily="34" charset="0"/>
              <a:cs typeface="Tahoma" pitchFamily="34" charset="0"/>
            </a:endParaRPr>
          </a:p>
        </p:txBody>
      </p:sp>
      <p:sp>
        <p:nvSpPr>
          <p:cNvPr id="21" name="TextBox 20"/>
          <p:cNvSpPr txBox="1"/>
          <p:nvPr/>
        </p:nvSpPr>
        <p:spPr>
          <a:xfrm>
            <a:off x="5529475" y="3763506"/>
            <a:ext cx="2454839" cy="400110"/>
          </a:xfrm>
          <a:prstGeom prst="rect">
            <a:avLst/>
          </a:prstGeom>
          <a:noFill/>
        </p:spPr>
        <p:txBody>
          <a:bodyPr wrap="none" rtlCol="0">
            <a:spAutoFit/>
          </a:bodyPr>
          <a:lstStyle/>
          <a:p>
            <a:r>
              <a:rPr lang="en-US" sz="2000" dirty="0" smtClean="0">
                <a:latin typeface="Tahoma" pitchFamily="34" charset="0"/>
                <a:ea typeface="Tahoma" pitchFamily="34" charset="0"/>
                <a:cs typeface="Tahoma" pitchFamily="34" charset="0"/>
              </a:rPr>
              <a:t>Acoustic Impedance</a:t>
            </a:r>
            <a:endParaRPr lang="en-US" sz="2000" dirty="0">
              <a:latin typeface="Tahoma" pitchFamily="34" charset="0"/>
              <a:ea typeface="Tahoma" pitchFamily="34" charset="0"/>
              <a:cs typeface="Tahoma" pitchFamily="34" charset="0"/>
            </a:endParaRPr>
          </a:p>
        </p:txBody>
      </p:sp>
      <p:grpSp>
        <p:nvGrpSpPr>
          <p:cNvPr id="27" name="Group 26"/>
          <p:cNvGrpSpPr/>
          <p:nvPr/>
        </p:nvGrpSpPr>
        <p:grpSpPr>
          <a:xfrm>
            <a:off x="5069780" y="5695750"/>
            <a:ext cx="1206037" cy="747436"/>
            <a:chOff x="5041205" y="5695750"/>
            <a:chExt cx="1206037" cy="747436"/>
          </a:xfrm>
        </p:grpSpPr>
        <p:sp>
          <p:nvSpPr>
            <p:cNvPr id="25" name="Rectangle 24"/>
            <p:cNvSpPr/>
            <p:nvPr/>
          </p:nvSpPr>
          <p:spPr bwMode="auto">
            <a:xfrm>
              <a:off x="5085664" y="5695750"/>
              <a:ext cx="823166" cy="700769"/>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pic>
          <p:nvPicPr>
            <p:cNvPr id="10" name="Picture 2" descr="avo_school_ampimp3"/>
            <p:cNvPicPr>
              <a:picLocks noChangeAspect="1" noChangeArrowheads="1"/>
            </p:cNvPicPr>
            <p:nvPr/>
          </p:nvPicPr>
          <p:blipFill>
            <a:blip r:embed="rId3" cstate="print"/>
            <a:srcRect l="37505" t="94447" r="57040"/>
            <a:stretch>
              <a:fillRect/>
            </a:stretch>
          </p:blipFill>
          <p:spPr bwMode="auto">
            <a:xfrm rot="16200000">
              <a:off x="5429077" y="6046937"/>
              <a:ext cx="482191" cy="217376"/>
            </a:xfrm>
            <a:prstGeom prst="rect">
              <a:avLst/>
            </a:prstGeom>
            <a:noFill/>
            <a:ln w="9525">
              <a:noFill/>
              <a:miter lim="800000"/>
              <a:headEnd/>
              <a:tailEnd/>
            </a:ln>
          </p:spPr>
        </p:pic>
        <p:sp>
          <p:nvSpPr>
            <p:cNvPr id="22" name="Text Box 14"/>
            <p:cNvSpPr txBox="1">
              <a:spLocks noChangeArrowheads="1"/>
            </p:cNvSpPr>
            <p:nvPr/>
          </p:nvSpPr>
          <p:spPr bwMode="auto">
            <a:xfrm>
              <a:off x="5041205" y="5705820"/>
              <a:ext cx="1206037" cy="253916"/>
            </a:xfrm>
            <a:prstGeom prst="rect">
              <a:avLst/>
            </a:prstGeom>
            <a:noFill/>
            <a:ln w="12700">
              <a:noFill/>
              <a:miter lim="800000"/>
              <a:headEnd/>
              <a:tailEnd/>
            </a:ln>
          </p:spPr>
          <p:txBody>
            <a:bodyPr wrap="none">
              <a:spAutoFit/>
            </a:bodyPr>
            <a:lstStyle/>
            <a:p>
              <a:r>
                <a:rPr lang="en-US" sz="1050" b="1" dirty="0" smtClean="0">
                  <a:latin typeface="Tahoma" pitchFamily="34" charset="0"/>
                  <a:ea typeface="Tahoma" pitchFamily="34" charset="0"/>
                  <a:cs typeface="Tahoma" pitchFamily="34" charset="0"/>
                </a:rPr>
                <a:t>Impedance</a:t>
              </a:r>
              <a:endParaRPr lang="en-US" sz="1050" b="1" dirty="0">
                <a:latin typeface="Tahoma" pitchFamily="34" charset="0"/>
                <a:ea typeface="Tahoma" pitchFamily="34" charset="0"/>
                <a:cs typeface="Tahoma" pitchFamily="34" charset="0"/>
              </a:endParaRPr>
            </a:p>
          </p:txBody>
        </p:sp>
        <p:sp>
          <p:nvSpPr>
            <p:cNvPr id="23" name="Text Box 14"/>
            <p:cNvSpPr txBox="1">
              <a:spLocks noChangeArrowheads="1"/>
            </p:cNvSpPr>
            <p:nvPr/>
          </p:nvSpPr>
          <p:spPr bwMode="auto">
            <a:xfrm>
              <a:off x="5204271" y="5871869"/>
              <a:ext cx="423513" cy="230832"/>
            </a:xfrm>
            <a:prstGeom prst="rect">
              <a:avLst/>
            </a:prstGeom>
            <a:noFill/>
            <a:ln w="12700">
              <a:noFill/>
              <a:miter lim="800000"/>
              <a:headEnd/>
              <a:tailEnd/>
            </a:ln>
          </p:spPr>
          <p:txBody>
            <a:bodyPr wrap="none">
              <a:spAutoFit/>
            </a:bodyPr>
            <a:lstStyle/>
            <a:p>
              <a:pPr algn="r"/>
              <a:r>
                <a:rPr lang="en-US" sz="900" b="1" dirty="0" smtClean="0">
                  <a:latin typeface="Tahoma" pitchFamily="34" charset="0"/>
                  <a:ea typeface="Tahoma" pitchFamily="34" charset="0"/>
                  <a:cs typeface="Tahoma" pitchFamily="34" charset="0"/>
                </a:rPr>
                <a:t>Low</a:t>
              </a:r>
              <a:endParaRPr lang="en-US" sz="900" b="1" dirty="0">
                <a:latin typeface="Tahoma" pitchFamily="34" charset="0"/>
                <a:ea typeface="Tahoma" pitchFamily="34" charset="0"/>
                <a:cs typeface="Tahoma" pitchFamily="34" charset="0"/>
              </a:endParaRPr>
            </a:p>
          </p:txBody>
        </p:sp>
        <p:sp>
          <p:nvSpPr>
            <p:cNvPr id="24" name="Text Box 14"/>
            <p:cNvSpPr txBox="1">
              <a:spLocks noChangeArrowheads="1"/>
            </p:cNvSpPr>
            <p:nvPr/>
          </p:nvSpPr>
          <p:spPr bwMode="auto">
            <a:xfrm>
              <a:off x="5173814" y="6212354"/>
              <a:ext cx="453970" cy="230832"/>
            </a:xfrm>
            <a:prstGeom prst="rect">
              <a:avLst/>
            </a:prstGeom>
            <a:noFill/>
            <a:ln w="12700">
              <a:noFill/>
              <a:miter lim="800000"/>
              <a:headEnd/>
              <a:tailEnd/>
            </a:ln>
          </p:spPr>
          <p:txBody>
            <a:bodyPr wrap="none">
              <a:spAutoFit/>
            </a:bodyPr>
            <a:lstStyle/>
            <a:p>
              <a:pPr algn="r"/>
              <a:r>
                <a:rPr lang="en-US" sz="900" b="1" dirty="0" smtClean="0">
                  <a:latin typeface="Tahoma" pitchFamily="34" charset="0"/>
                  <a:ea typeface="Tahoma" pitchFamily="34" charset="0"/>
                  <a:cs typeface="Tahoma" pitchFamily="34" charset="0"/>
                </a:rPr>
                <a:t>High</a:t>
              </a:r>
              <a:endParaRPr lang="en-US" sz="900" b="1" dirty="0">
                <a:latin typeface="Tahoma" pitchFamily="34" charset="0"/>
                <a:ea typeface="Tahoma" pitchFamily="34" charset="0"/>
                <a:cs typeface="Tahoma" pitchFamily="34" charset="0"/>
              </a:endParaRPr>
            </a:p>
          </p:txBody>
        </p:sp>
      </p:grpSp>
      <p:sp>
        <p:nvSpPr>
          <p:cNvPr id="13" name="Text Box 14"/>
          <p:cNvSpPr txBox="1">
            <a:spLocks noChangeArrowheads="1"/>
          </p:cNvSpPr>
          <p:nvPr/>
        </p:nvSpPr>
        <p:spPr bwMode="auto">
          <a:xfrm>
            <a:off x="6976936" y="4426562"/>
            <a:ext cx="1436612" cy="461665"/>
          </a:xfrm>
          <a:prstGeom prst="rect">
            <a:avLst/>
          </a:prstGeom>
          <a:solidFill>
            <a:schemeClr val="bg1"/>
          </a:solidFill>
          <a:ln w="12700">
            <a:noFill/>
            <a:miter lim="800000"/>
            <a:headEnd/>
            <a:tailEnd/>
          </a:ln>
        </p:spPr>
        <p:txBody>
          <a:bodyPr wrap="none">
            <a:spAutoFit/>
          </a:bodyPr>
          <a:lstStyle/>
          <a:p>
            <a:r>
              <a:rPr lang="en-US" sz="1200" b="1" dirty="0" smtClean="0">
                <a:latin typeface="Tahoma" pitchFamily="34" charset="0"/>
                <a:ea typeface="Tahoma" pitchFamily="34" charset="0"/>
                <a:cs typeface="Tahoma" pitchFamily="34" charset="0"/>
              </a:rPr>
              <a:t>Low-Impedance</a:t>
            </a:r>
            <a:endParaRPr lang="en-US" sz="1200" b="1" dirty="0">
              <a:latin typeface="Tahoma" pitchFamily="34" charset="0"/>
              <a:ea typeface="Tahoma" pitchFamily="34" charset="0"/>
              <a:cs typeface="Tahoma" pitchFamily="34" charset="0"/>
            </a:endParaRPr>
          </a:p>
          <a:p>
            <a:r>
              <a:rPr lang="en-US" sz="1200" b="1" dirty="0">
                <a:latin typeface="Tahoma" pitchFamily="34" charset="0"/>
                <a:ea typeface="Tahoma" pitchFamily="34" charset="0"/>
                <a:cs typeface="Tahoma" pitchFamily="34" charset="0"/>
              </a:rPr>
              <a:t>Reservoir</a:t>
            </a: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AVO Response</a:t>
            </a:r>
            <a:endParaRPr lang="en-US" dirty="0"/>
          </a:p>
        </p:txBody>
      </p:sp>
      <p:sp>
        <p:nvSpPr>
          <p:cNvPr id="14"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C00000"/>
                </a:solidFill>
                <a:latin typeface="Arial" charset="0"/>
                <a:cs typeface="Arial" charset="0"/>
              </a:rPr>
              <a:t> </a:t>
            </a:r>
            <a:r>
              <a:rPr lang="en-US" sz="1800" b="1" dirty="0" smtClean="0">
                <a:solidFill>
                  <a:srgbClr val="C00000"/>
                </a:solidFill>
                <a:latin typeface="Arial" charset="0"/>
                <a:cs typeface="Arial" charset="0"/>
              </a:rPr>
              <a:t>AVO Response (Amplitude vs Offset)</a:t>
            </a:r>
            <a:endParaRPr lang="en-US" sz="1800" b="1" dirty="0">
              <a:solidFill>
                <a:srgbClr val="C00000"/>
              </a:solidFill>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grpSp>
        <p:nvGrpSpPr>
          <p:cNvPr id="2" name="Group 39"/>
          <p:cNvGrpSpPr/>
          <p:nvPr/>
        </p:nvGrpSpPr>
        <p:grpSpPr>
          <a:xfrm>
            <a:off x="4319042" y="2232025"/>
            <a:ext cx="4571576" cy="3143249"/>
            <a:chOff x="3089990" y="2232025"/>
            <a:chExt cx="4571576" cy="3143249"/>
          </a:xfrm>
        </p:grpSpPr>
        <p:pic>
          <p:nvPicPr>
            <p:cNvPr id="19" name="Picture 10"/>
            <p:cNvPicPr>
              <a:picLocks noChangeAspect="1" noChangeArrowheads="1"/>
            </p:cNvPicPr>
            <p:nvPr/>
          </p:nvPicPr>
          <p:blipFill>
            <a:blip r:embed="rId3" cstate="print"/>
            <a:srcRect l="38358" t="37437" r="48306" b="16138"/>
            <a:stretch>
              <a:fillRect/>
            </a:stretch>
          </p:blipFill>
          <p:spPr bwMode="auto">
            <a:xfrm>
              <a:off x="5983274" y="2257648"/>
              <a:ext cx="573811" cy="2652009"/>
            </a:xfrm>
            <a:prstGeom prst="rect">
              <a:avLst/>
            </a:prstGeom>
            <a:noFill/>
            <a:ln w="19050">
              <a:solidFill>
                <a:schemeClr val="bg2"/>
              </a:solidFill>
              <a:miter lim="800000"/>
              <a:headEnd/>
              <a:tailEnd/>
            </a:ln>
          </p:spPr>
        </p:pic>
        <p:sp>
          <p:nvSpPr>
            <p:cNvPr id="20" name="Text Box 5"/>
            <p:cNvSpPr txBox="1">
              <a:spLocks noChangeAspect="1" noChangeArrowheads="1"/>
            </p:cNvSpPr>
            <p:nvPr/>
          </p:nvSpPr>
          <p:spPr bwMode="auto">
            <a:xfrm>
              <a:off x="5216576" y="4913467"/>
              <a:ext cx="655818" cy="461807"/>
            </a:xfrm>
            <a:prstGeom prst="rect">
              <a:avLst/>
            </a:prstGeom>
            <a:noFill/>
            <a:ln w="38100">
              <a:noFill/>
              <a:miter lim="800000"/>
              <a:headEnd/>
              <a:tailEnd/>
            </a:ln>
          </p:spPr>
          <p:txBody>
            <a:bodyPr wrap="none" lIns="91432" tIns="45716" rIns="91432" bIns="45716">
              <a:spAutoFit/>
            </a:bodyPr>
            <a:lstStyle/>
            <a:p>
              <a:pPr algn="ctr"/>
              <a:r>
                <a:rPr lang="en-US" sz="1200" b="1" dirty="0">
                  <a:latin typeface="Tahoma" pitchFamily="34" charset="0"/>
                </a:rPr>
                <a:t>Zero </a:t>
              </a:r>
            </a:p>
            <a:p>
              <a:pPr algn="ctr"/>
              <a:r>
                <a:rPr lang="en-US" sz="1200" b="1" dirty="0">
                  <a:latin typeface="Tahoma" pitchFamily="34" charset="0"/>
                </a:rPr>
                <a:t>Offset</a:t>
              </a:r>
            </a:p>
          </p:txBody>
        </p:sp>
        <p:sp>
          <p:nvSpPr>
            <p:cNvPr id="21" name="Text Box 6"/>
            <p:cNvSpPr txBox="1">
              <a:spLocks noChangeAspect="1" noChangeArrowheads="1"/>
            </p:cNvSpPr>
            <p:nvPr/>
          </p:nvSpPr>
          <p:spPr bwMode="auto">
            <a:xfrm>
              <a:off x="5919771" y="4913467"/>
              <a:ext cx="700818" cy="461657"/>
            </a:xfrm>
            <a:prstGeom prst="rect">
              <a:avLst/>
            </a:prstGeom>
            <a:noFill/>
            <a:ln w="38100">
              <a:noFill/>
              <a:miter lim="800000"/>
              <a:headEnd/>
              <a:tailEnd/>
            </a:ln>
          </p:spPr>
          <p:txBody>
            <a:bodyPr wrap="none" lIns="91432" tIns="45716" rIns="91432" bIns="45716">
              <a:spAutoFit/>
            </a:bodyPr>
            <a:lstStyle/>
            <a:p>
              <a:pPr algn="ctr"/>
              <a:r>
                <a:rPr lang="en-US" sz="1200" b="1" dirty="0">
                  <a:latin typeface="Tahoma" pitchFamily="34" charset="0"/>
                </a:rPr>
                <a:t>Near</a:t>
              </a:r>
            </a:p>
            <a:p>
              <a:pPr algn="ctr"/>
              <a:r>
                <a:rPr lang="en-US" sz="1200" b="1" dirty="0" smtClean="0">
                  <a:latin typeface="Tahoma" pitchFamily="34" charset="0"/>
                </a:rPr>
                <a:t>Angles</a:t>
              </a:r>
              <a:endParaRPr lang="en-US" sz="1200" b="1" dirty="0">
                <a:latin typeface="Tahoma" pitchFamily="34" charset="0"/>
              </a:endParaRPr>
            </a:p>
          </p:txBody>
        </p:sp>
        <p:sp>
          <p:nvSpPr>
            <p:cNvPr id="22" name="Text Box 8"/>
            <p:cNvSpPr txBox="1">
              <a:spLocks noChangeAspect="1" noChangeArrowheads="1"/>
            </p:cNvSpPr>
            <p:nvPr/>
          </p:nvSpPr>
          <p:spPr bwMode="auto">
            <a:xfrm>
              <a:off x="6811060" y="4913467"/>
              <a:ext cx="700818" cy="461657"/>
            </a:xfrm>
            <a:prstGeom prst="rect">
              <a:avLst/>
            </a:prstGeom>
            <a:noFill/>
            <a:ln w="38100">
              <a:noFill/>
              <a:miter lim="800000"/>
              <a:headEnd/>
              <a:tailEnd/>
            </a:ln>
          </p:spPr>
          <p:txBody>
            <a:bodyPr wrap="none" lIns="91432" tIns="45716" rIns="91432" bIns="45716">
              <a:spAutoFit/>
            </a:bodyPr>
            <a:lstStyle/>
            <a:p>
              <a:pPr algn="ctr"/>
              <a:r>
                <a:rPr lang="en-US" sz="1200" b="1" dirty="0">
                  <a:latin typeface="Tahoma" pitchFamily="34" charset="0"/>
                </a:rPr>
                <a:t>Far </a:t>
              </a:r>
            </a:p>
            <a:p>
              <a:pPr algn="ctr"/>
              <a:r>
                <a:rPr lang="en-US" sz="1200" b="1" dirty="0" smtClean="0">
                  <a:latin typeface="Tahoma" pitchFamily="34" charset="0"/>
                </a:rPr>
                <a:t>Angles</a:t>
              </a:r>
              <a:endParaRPr lang="en-US" sz="1200" b="1" dirty="0">
                <a:latin typeface="Tahoma" pitchFamily="34" charset="0"/>
              </a:endParaRPr>
            </a:p>
          </p:txBody>
        </p:sp>
        <p:sp>
          <p:nvSpPr>
            <p:cNvPr id="23" name="Rectangle 11"/>
            <p:cNvSpPr>
              <a:spLocks noChangeAspect="1" noChangeArrowheads="1"/>
            </p:cNvSpPr>
            <p:nvPr/>
          </p:nvSpPr>
          <p:spPr bwMode="auto">
            <a:xfrm>
              <a:off x="4966179" y="2232025"/>
              <a:ext cx="169338" cy="388620"/>
            </a:xfrm>
            <a:prstGeom prst="rect">
              <a:avLst/>
            </a:prstGeom>
            <a:solidFill>
              <a:srgbClr val="C0C0C0"/>
            </a:solidFill>
            <a:ln w="19050">
              <a:solidFill>
                <a:schemeClr val="tx1"/>
              </a:solidFill>
              <a:miter lim="800000"/>
              <a:headEnd/>
              <a:tailEnd/>
            </a:ln>
          </p:spPr>
          <p:txBody>
            <a:bodyPr wrap="none" anchor="ctr"/>
            <a:lstStyle/>
            <a:p>
              <a:endParaRPr lang="en-US" sz="1600" dirty="0"/>
            </a:p>
          </p:txBody>
        </p:sp>
        <p:sp>
          <p:nvSpPr>
            <p:cNvPr id="24" name="Rectangle 12"/>
            <p:cNvSpPr>
              <a:spLocks noChangeAspect="1" noChangeArrowheads="1"/>
            </p:cNvSpPr>
            <p:nvPr/>
          </p:nvSpPr>
          <p:spPr bwMode="auto">
            <a:xfrm>
              <a:off x="4972569" y="3011400"/>
              <a:ext cx="162948" cy="155875"/>
            </a:xfrm>
            <a:prstGeom prst="rect">
              <a:avLst/>
            </a:prstGeom>
            <a:solidFill>
              <a:srgbClr val="C0C0C0"/>
            </a:solidFill>
            <a:ln w="19050">
              <a:solidFill>
                <a:schemeClr val="tx1"/>
              </a:solidFill>
              <a:miter lim="800000"/>
              <a:headEnd/>
              <a:tailEnd/>
            </a:ln>
          </p:spPr>
          <p:txBody>
            <a:bodyPr wrap="none" anchor="ctr"/>
            <a:lstStyle/>
            <a:p>
              <a:endParaRPr lang="en-US" sz="1600" dirty="0"/>
            </a:p>
          </p:txBody>
        </p:sp>
        <p:sp>
          <p:nvSpPr>
            <p:cNvPr id="25" name="Rectangle 13"/>
            <p:cNvSpPr>
              <a:spLocks noChangeAspect="1" noChangeArrowheads="1"/>
            </p:cNvSpPr>
            <p:nvPr/>
          </p:nvSpPr>
          <p:spPr bwMode="auto">
            <a:xfrm>
              <a:off x="4966179" y="4292563"/>
              <a:ext cx="169338" cy="158010"/>
            </a:xfrm>
            <a:prstGeom prst="rect">
              <a:avLst/>
            </a:prstGeom>
            <a:solidFill>
              <a:srgbClr val="C0C0C0"/>
            </a:solidFill>
            <a:ln w="12700">
              <a:solidFill>
                <a:schemeClr val="bg2"/>
              </a:solidFill>
              <a:miter lim="800000"/>
              <a:headEnd/>
              <a:tailEnd/>
            </a:ln>
          </p:spPr>
          <p:txBody>
            <a:bodyPr wrap="none" anchor="ctr"/>
            <a:lstStyle/>
            <a:p>
              <a:endParaRPr lang="en-US" sz="1600" dirty="0"/>
            </a:p>
          </p:txBody>
        </p:sp>
        <p:sp>
          <p:nvSpPr>
            <p:cNvPr id="26" name="Rectangle 14"/>
            <p:cNvSpPr>
              <a:spLocks noChangeAspect="1" noChangeArrowheads="1"/>
            </p:cNvSpPr>
            <p:nvPr/>
          </p:nvSpPr>
          <p:spPr bwMode="auto">
            <a:xfrm>
              <a:off x="5015170" y="3634900"/>
              <a:ext cx="122477" cy="510330"/>
            </a:xfrm>
            <a:prstGeom prst="rect">
              <a:avLst/>
            </a:prstGeom>
            <a:solidFill>
              <a:srgbClr val="C0C0C0"/>
            </a:solidFill>
            <a:ln w="19050">
              <a:solidFill>
                <a:schemeClr val="tx1"/>
              </a:solidFill>
              <a:miter lim="800000"/>
              <a:headEnd/>
              <a:tailEnd/>
            </a:ln>
          </p:spPr>
          <p:txBody>
            <a:bodyPr wrap="none" anchor="ctr"/>
            <a:lstStyle/>
            <a:p>
              <a:endParaRPr lang="en-US" sz="1600" dirty="0"/>
            </a:p>
          </p:txBody>
        </p:sp>
        <p:sp>
          <p:nvSpPr>
            <p:cNvPr id="27" name="Rectangle 15"/>
            <p:cNvSpPr>
              <a:spLocks noChangeAspect="1" noChangeArrowheads="1"/>
            </p:cNvSpPr>
            <p:nvPr/>
          </p:nvSpPr>
          <p:spPr bwMode="auto">
            <a:xfrm>
              <a:off x="4997065" y="4608584"/>
              <a:ext cx="140583" cy="326697"/>
            </a:xfrm>
            <a:prstGeom prst="rect">
              <a:avLst/>
            </a:prstGeom>
            <a:solidFill>
              <a:srgbClr val="C0C0C0"/>
            </a:solidFill>
            <a:ln w="19050">
              <a:solidFill>
                <a:schemeClr val="tx1"/>
              </a:solidFill>
              <a:miter lim="800000"/>
              <a:headEnd/>
              <a:tailEnd/>
            </a:ln>
          </p:spPr>
          <p:txBody>
            <a:bodyPr wrap="none" anchor="ctr"/>
            <a:lstStyle/>
            <a:p>
              <a:endParaRPr lang="en-US" sz="1600" dirty="0"/>
            </a:p>
          </p:txBody>
        </p:sp>
        <p:sp>
          <p:nvSpPr>
            <p:cNvPr id="28" name="Rectangle 16"/>
            <p:cNvSpPr>
              <a:spLocks noChangeAspect="1" noChangeArrowheads="1"/>
            </p:cNvSpPr>
            <p:nvPr/>
          </p:nvSpPr>
          <p:spPr bwMode="auto">
            <a:xfrm>
              <a:off x="4849350" y="2620645"/>
              <a:ext cx="286166" cy="380079"/>
            </a:xfrm>
            <a:prstGeom prst="rect">
              <a:avLst/>
            </a:prstGeom>
            <a:solidFill>
              <a:srgbClr val="FFC319"/>
            </a:solidFill>
            <a:ln w="19050">
              <a:solidFill>
                <a:schemeClr val="tx1"/>
              </a:solidFill>
              <a:miter lim="800000"/>
              <a:headEnd/>
              <a:tailEnd/>
            </a:ln>
          </p:spPr>
          <p:txBody>
            <a:bodyPr wrap="none" anchor="ctr"/>
            <a:lstStyle/>
            <a:p>
              <a:endParaRPr lang="en-US" sz="1600" dirty="0"/>
            </a:p>
          </p:txBody>
        </p:sp>
        <p:sp>
          <p:nvSpPr>
            <p:cNvPr id="29" name="Rectangle 17"/>
            <p:cNvSpPr>
              <a:spLocks noChangeAspect="1" noChangeArrowheads="1"/>
            </p:cNvSpPr>
            <p:nvPr/>
          </p:nvSpPr>
          <p:spPr bwMode="auto">
            <a:xfrm>
              <a:off x="4637087" y="3163004"/>
              <a:ext cx="500560" cy="463354"/>
            </a:xfrm>
            <a:prstGeom prst="rect">
              <a:avLst/>
            </a:prstGeom>
            <a:solidFill>
              <a:srgbClr val="FFFF00"/>
            </a:solidFill>
            <a:ln w="19050">
              <a:solidFill>
                <a:schemeClr val="tx1"/>
              </a:solidFill>
              <a:miter lim="800000"/>
              <a:headEnd/>
              <a:tailEnd/>
            </a:ln>
          </p:spPr>
          <p:txBody>
            <a:bodyPr wrap="none" anchor="ctr"/>
            <a:lstStyle/>
            <a:p>
              <a:endParaRPr lang="en-US" sz="1600" dirty="0"/>
            </a:p>
          </p:txBody>
        </p:sp>
        <p:sp>
          <p:nvSpPr>
            <p:cNvPr id="30" name="Rectangle 18"/>
            <p:cNvSpPr>
              <a:spLocks noChangeAspect="1" noChangeArrowheads="1"/>
            </p:cNvSpPr>
            <p:nvPr/>
          </p:nvSpPr>
          <p:spPr bwMode="auto">
            <a:xfrm>
              <a:off x="4887367" y="4145230"/>
              <a:ext cx="250280" cy="158010"/>
            </a:xfrm>
            <a:prstGeom prst="rect">
              <a:avLst/>
            </a:prstGeom>
            <a:solidFill>
              <a:srgbClr val="FFC319"/>
            </a:solidFill>
            <a:ln w="19050">
              <a:solidFill>
                <a:schemeClr val="tx1"/>
              </a:solidFill>
              <a:miter lim="800000"/>
              <a:headEnd/>
              <a:tailEnd/>
            </a:ln>
          </p:spPr>
          <p:txBody>
            <a:bodyPr wrap="none" anchor="ctr"/>
            <a:lstStyle/>
            <a:p>
              <a:endParaRPr lang="en-US" sz="1600" dirty="0"/>
            </a:p>
          </p:txBody>
        </p:sp>
        <p:sp>
          <p:nvSpPr>
            <p:cNvPr id="31" name="Rectangle 19"/>
            <p:cNvSpPr>
              <a:spLocks noChangeAspect="1" noChangeArrowheads="1"/>
            </p:cNvSpPr>
            <p:nvPr/>
          </p:nvSpPr>
          <p:spPr bwMode="auto">
            <a:xfrm>
              <a:off x="4887367" y="4454844"/>
              <a:ext cx="250280" cy="158010"/>
            </a:xfrm>
            <a:prstGeom prst="rect">
              <a:avLst/>
            </a:prstGeom>
            <a:solidFill>
              <a:srgbClr val="FFC319"/>
            </a:solidFill>
            <a:ln w="19050">
              <a:solidFill>
                <a:schemeClr val="tx1"/>
              </a:solidFill>
              <a:miter lim="800000"/>
              <a:headEnd/>
              <a:tailEnd/>
            </a:ln>
          </p:spPr>
          <p:txBody>
            <a:bodyPr wrap="none" anchor="ctr"/>
            <a:lstStyle/>
            <a:p>
              <a:endParaRPr lang="en-US" sz="1600" dirty="0"/>
            </a:p>
          </p:txBody>
        </p:sp>
        <p:pic>
          <p:nvPicPr>
            <p:cNvPr id="32" name="Picture 20"/>
            <p:cNvPicPr>
              <a:picLocks noChangeAspect="1" noChangeArrowheads="1"/>
            </p:cNvPicPr>
            <p:nvPr/>
          </p:nvPicPr>
          <p:blipFill>
            <a:blip r:embed="rId3" cstate="print"/>
            <a:srcRect l="19745" t="37512" r="68573" b="16512"/>
            <a:stretch>
              <a:fillRect/>
            </a:stretch>
          </p:blipFill>
          <p:spPr bwMode="auto">
            <a:xfrm>
              <a:off x="5293140" y="2257648"/>
              <a:ext cx="502690" cy="2626386"/>
            </a:xfrm>
            <a:prstGeom prst="rect">
              <a:avLst/>
            </a:prstGeom>
            <a:noFill/>
            <a:ln w="19050">
              <a:solidFill>
                <a:schemeClr val="bg2"/>
              </a:solidFill>
              <a:miter lim="800000"/>
              <a:headEnd/>
              <a:tailEnd/>
            </a:ln>
          </p:spPr>
        </p:pic>
        <p:sp>
          <p:nvSpPr>
            <p:cNvPr id="33" name="Text Box 23"/>
            <p:cNvSpPr txBox="1">
              <a:spLocks noChangeArrowheads="1"/>
            </p:cNvSpPr>
            <p:nvPr/>
          </p:nvSpPr>
          <p:spPr bwMode="auto">
            <a:xfrm>
              <a:off x="3183139" y="3053564"/>
              <a:ext cx="1396083" cy="277081"/>
            </a:xfrm>
            <a:prstGeom prst="rect">
              <a:avLst/>
            </a:prstGeom>
            <a:noFill/>
            <a:ln w="9525">
              <a:noFill/>
              <a:miter lim="800000"/>
              <a:headEnd/>
              <a:tailEnd/>
            </a:ln>
          </p:spPr>
          <p:txBody>
            <a:bodyPr wrap="none" lIns="91432" tIns="45716" rIns="91432" bIns="45716">
              <a:spAutoFit/>
            </a:bodyPr>
            <a:lstStyle/>
            <a:p>
              <a:r>
                <a:rPr lang="en-US" sz="1200" b="1" dirty="0">
                  <a:latin typeface="Arial" charset="0"/>
                </a:rPr>
                <a:t>Top of Reservoir</a:t>
              </a:r>
            </a:p>
          </p:txBody>
        </p:sp>
        <p:sp>
          <p:nvSpPr>
            <p:cNvPr id="34" name="Text Box 24"/>
            <p:cNvSpPr txBox="1">
              <a:spLocks noChangeArrowheads="1"/>
            </p:cNvSpPr>
            <p:nvPr/>
          </p:nvSpPr>
          <p:spPr bwMode="auto">
            <a:xfrm>
              <a:off x="3089990" y="3469461"/>
              <a:ext cx="1489232" cy="277081"/>
            </a:xfrm>
            <a:prstGeom prst="rect">
              <a:avLst/>
            </a:prstGeom>
            <a:noFill/>
            <a:ln w="9525">
              <a:noFill/>
              <a:miter lim="800000"/>
              <a:headEnd/>
              <a:tailEnd/>
            </a:ln>
          </p:spPr>
          <p:txBody>
            <a:bodyPr wrap="none" lIns="91432" tIns="45716" rIns="91432" bIns="45716">
              <a:spAutoFit/>
            </a:bodyPr>
            <a:lstStyle/>
            <a:p>
              <a:r>
                <a:rPr lang="en-US" sz="1200" b="1" dirty="0">
                  <a:latin typeface="Arial" charset="0"/>
                </a:rPr>
                <a:t>Base of Reservoir</a:t>
              </a:r>
            </a:p>
          </p:txBody>
        </p:sp>
        <p:pic>
          <p:nvPicPr>
            <p:cNvPr id="35" name="Picture 10"/>
            <p:cNvPicPr>
              <a:picLocks noChangeAspect="1" noChangeArrowheads="1"/>
            </p:cNvPicPr>
            <p:nvPr/>
          </p:nvPicPr>
          <p:blipFill>
            <a:blip r:embed="rId3" cstate="print"/>
            <a:srcRect l="62868" t="37437" r="17337" b="16138"/>
            <a:stretch>
              <a:fillRect/>
            </a:stretch>
          </p:blipFill>
          <p:spPr bwMode="auto">
            <a:xfrm>
              <a:off x="6735597" y="2268573"/>
              <a:ext cx="851740" cy="2652009"/>
            </a:xfrm>
            <a:prstGeom prst="rect">
              <a:avLst/>
            </a:prstGeom>
            <a:noFill/>
            <a:ln w="19050">
              <a:solidFill>
                <a:schemeClr val="bg2"/>
              </a:solidFill>
              <a:miter lim="800000"/>
              <a:headEnd/>
              <a:tailEnd/>
            </a:ln>
          </p:spPr>
        </p:pic>
        <p:sp>
          <p:nvSpPr>
            <p:cNvPr id="36" name="Line 21"/>
            <p:cNvSpPr>
              <a:spLocks noChangeShapeType="1"/>
            </p:cNvSpPr>
            <p:nvPr/>
          </p:nvSpPr>
          <p:spPr bwMode="auto">
            <a:xfrm>
              <a:off x="4655193" y="3163501"/>
              <a:ext cx="2997389" cy="0"/>
            </a:xfrm>
            <a:prstGeom prst="line">
              <a:avLst/>
            </a:prstGeom>
            <a:noFill/>
            <a:ln w="19050">
              <a:solidFill>
                <a:schemeClr val="tx1"/>
              </a:solidFill>
              <a:prstDash val="sysDash"/>
              <a:round/>
              <a:headEnd/>
              <a:tailEnd/>
            </a:ln>
          </p:spPr>
          <p:txBody>
            <a:bodyPr/>
            <a:lstStyle/>
            <a:p>
              <a:endParaRPr lang="en-US" dirty="0"/>
            </a:p>
          </p:txBody>
        </p:sp>
        <p:sp>
          <p:nvSpPr>
            <p:cNvPr id="37" name="Line 22"/>
            <p:cNvSpPr>
              <a:spLocks noChangeShapeType="1"/>
            </p:cNvSpPr>
            <p:nvPr/>
          </p:nvSpPr>
          <p:spPr bwMode="auto">
            <a:xfrm>
              <a:off x="4644542" y="3610915"/>
              <a:ext cx="3017024" cy="0"/>
            </a:xfrm>
            <a:prstGeom prst="line">
              <a:avLst/>
            </a:prstGeom>
            <a:noFill/>
            <a:ln w="38100">
              <a:solidFill>
                <a:srgbClr val="FF0000"/>
              </a:solidFill>
              <a:prstDash val="sysDash"/>
              <a:round/>
              <a:headEnd/>
              <a:tailEnd/>
            </a:ln>
          </p:spPr>
          <p:txBody>
            <a:bodyPr/>
            <a:lstStyle/>
            <a:p>
              <a:endParaRPr lang="en-US" dirty="0"/>
            </a:p>
          </p:txBody>
        </p:sp>
      </p:grpSp>
      <p:sp>
        <p:nvSpPr>
          <p:cNvPr id="38" name="TextBox 37"/>
          <p:cNvSpPr txBox="1"/>
          <p:nvPr/>
        </p:nvSpPr>
        <p:spPr>
          <a:xfrm>
            <a:off x="5869013" y="1084880"/>
            <a:ext cx="2932087"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Reflection Amplitude changes as a function of Offset</a:t>
            </a:r>
            <a:endParaRPr lang="en-US" sz="2000" b="1" dirty="0">
              <a:latin typeface="Tahoma" pitchFamily="34" charset="0"/>
              <a:ea typeface="Tahoma" pitchFamily="34" charset="0"/>
              <a:cs typeface="Tahoma" pitchFamily="34" charset="0"/>
            </a:endParaRPr>
          </a:p>
        </p:txBody>
      </p:sp>
      <p:sp>
        <p:nvSpPr>
          <p:cNvPr id="39" name="TextBox 38"/>
          <p:cNvSpPr txBox="1"/>
          <p:nvPr/>
        </p:nvSpPr>
        <p:spPr>
          <a:xfrm>
            <a:off x="6575627" y="5466380"/>
            <a:ext cx="2130929" cy="707886"/>
          </a:xfrm>
          <a:prstGeom prst="rect">
            <a:avLst/>
          </a:prstGeom>
          <a:noFill/>
        </p:spPr>
        <p:txBody>
          <a:bodyPr wrap="square" rtlCol="0">
            <a:spAutoFit/>
          </a:bodyPr>
          <a:lstStyle/>
          <a:p>
            <a:pPr algn="ctr"/>
            <a:r>
              <a:rPr lang="en-US" sz="2000" b="1" dirty="0" smtClean="0">
                <a:solidFill>
                  <a:srgbClr val="0000FF"/>
                </a:solidFill>
                <a:latin typeface="Tahoma" pitchFamily="34" charset="0"/>
                <a:ea typeface="Tahoma" pitchFamily="34" charset="0"/>
                <a:cs typeface="Tahoma" pitchFamily="34" charset="0"/>
              </a:rPr>
              <a:t>The topic of the next lesson</a:t>
            </a:r>
            <a:endParaRPr lang="en-US" sz="2000" b="1" dirty="0">
              <a:solidFill>
                <a:srgbClr val="0000FF"/>
              </a:solidFill>
              <a:latin typeface="Tahoma" pitchFamily="34" charset="0"/>
              <a:ea typeface="Tahoma" pitchFamily="34" charset="0"/>
              <a:cs typeface="Tahoma"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8"/>
          <p:cNvSpPr>
            <a:spLocks noChangeArrowheads="1"/>
          </p:cNvSpPr>
          <p:nvPr/>
        </p:nvSpPr>
        <p:spPr bwMode="auto">
          <a:xfrm>
            <a:off x="1023938" y="722313"/>
            <a:ext cx="914400" cy="914400"/>
          </a:xfrm>
          <a:prstGeom prst="rect">
            <a:avLst/>
          </a:prstGeom>
          <a:noFill/>
          <a:ln w="9525">
            <a:noFill/>
            <a:miter lim="800000"/>
            <a:headEnd/>
            <a:tailEnd/>
          </a:ln>
        </p:spPr>
        <p:txBody>
          <a:bodyPr wrap="none" anchor="ctr"/>
          <a:lstStyle/>
          <a:p>
            <a:endParaRPr lang="en-US" dirty="0"/>
          </a:p>
        </p:txBody>
      </p:sp>
      <p:sp>
        <p:nvSpPr>
          <p:cNvPr id="12" name="Title 11"/>
          <p:cNvSpPr>
            <a:spLocks noGrp="1"/>
          </p:cNvSpPr>
          <p:nvPr>
            <p:ph type="title"/>
          </p:nvPr>
        </p:nvSpPr>
        <p:spPr/>
        <p:txBody>
          <a:bodyPr/>
          <a:lstStyle/>
          <a:p>
            <a:r>
              <a:rPr lang="en-US" dirty="0" smtClean="0"/>
              <a:t>Flat Spot</a:t>
            </a:r>
            <a:endParaRPr lang="en-US" dirty="0"/>
          </a:p>
        </p:txBody>
      </p:sp>
      <p:sp>
        <p:nvSpPr>
          <p:cNvPr id="11"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latin typeface="Arial" charset="0"/>
                <a:cs typeface="Arial" charset="0"/>
              </a:rPr>
              <a:t> 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solidFill>
                  <a:srgbClr val="C00000"/>
                </a:solidFill>
                <a:latin typeface="Arial" charset="0"/>
                <a:cs typeface="Arial" charset="0"/>
              </a:rPr>
              <a:t> </a:t>
            </a:r>
            <a:r>
              <a:rPr lang="en-US" sz="1600" b="1" dirty="0" smtClean="0">
                <a:solidFill>
                  <a:srgbClr val="C00000"/>
                </a:solidFill>
                <a:latin typeface="Arial" charset="0"/>
                <a:cs typeface="Arial" charset="0"/>
              </a:rPr>
              <a:t>Flat </a:t>
            </a:r>
            <a:r>
              <a:rPr lang="en-US" sz="1600" b="1" dirty="0">
                <a:solidFill>
                  <a:srgbClr val="C00000"/>
                </a:solidFill>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pic>
        <p:nvPicPr>
          <p:cNvPr id="15" name="Picture 3" descr="fig4.jpg"/>
          <p:cNvPicPr>
            <a:picLocks noChangeAspect="1"/>
          </p:cNvPicPr>
          <p:nvPr/>
        </p:nvPicPr>
        <p:blipFill>
          <a:blip r:embed="rId3" cstate="print"/>
          <a:srcRect l="34775" t="33543" r="43510" b="39245"/>
          <a:stretch>
            <a:fillRect/>
          </a:stretch>
        </p:blipFill>
        <p:spPr bwMode="auto">
          <a:xfrm>
            <a:off x="4603531" y="2412124"/>
            <a:ext cx="3894083" cy="2636126"/>
          </a:xfrm>
          <a:prstGeom prst="rect">
            <a:avLst/>
          </a:prstGeom>
          <a:noFill/>
          <a:ln w="9525">
            <a:noFill/>
            <a:miter lim="800000"/>
            <a:headEnd/>
            <a:tailEnd/>
          </a:ln>
        </p:spPr>
      </p:pic>
      <p:cxnSp>
        <p:nvCxnSpPr>
          <p:cNvPr id="17" name="Straight Arrow Connector 7"/>
          <p:cNvCxnSpPr>
            <a:cxnSpLocks noChangeShapeType="1"/>
          </p:cNvCxnSpPr>
          <p:nvPr/>
        </p:nvCxnSpPr>
        <p:spPr bwMode="auto">
          <a:xfrm flipH="1">
            <a:off x="7653744" y="3153103"/>
            <a:ext cx="686215" cy="1347871"/>
          </a:xfrm>
          <a:prstGeom prst="straightConnector1">
            <a:avLst/>
          </a:prstGeom>
          <a:noFill/>
          <a:ln w="57150" algn="ctr">
            <a:solidFill>
              <a:srgbClr val="66FFFF"/>
            </a:solidFill>
            <a:round/>
            <a:headEnd/>
            <a:tailEnd type="arrow" w="med" len="med"/>
          </a:ln>
        </p:spPr>
      </p:cxnSp>
      <p:sp>
        <p:nvSpPr>
          <p:cNvPr id="19" name="TextBox 18"/>
          <p:cNvSpPr txBox="1"/>
          <p:nvPr/>
        </p:nvSpPr>
        <p:spPr>
          <a:xfrm>
            <a:off x="4937185" y="1379024"/>
            <a:ext cx="3314700"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A change from a lighter to a denser fluid results in a reflector</a:t>
            </a:r>
            <a:endParaRPr lang="en-US" sz="2000" b="1" dirty="0">
              <a:latin typeface="Tahoma" pitchFamily="34" charset="0"/>
              <a:ea typeface="Tahoma" pitchFamily="34" charset="0"/>
              <a:cs typeface="Tahoma" pitchFamily="34" charset="0"/>
            </a:endParaRPr>
          </a:p>
        </p:txBody>
      </p:sp>
      <p:sp>
        <p:nvSpPr>
          <p:cNvPr id="20" name="TextBox 19"/>
          <p:cNvSpPr txBox="1"/>
          <p:nvPr/>
        </p:nvSpPr>
        <p:spPr>
          <a:xfrm>
            <a:off x="4921687" y="5032754"/>
            <a:ext cx="3314700" cy="1015663"/>
          </a:xfrm>
          <a:prstGeom prst="rect">
            <a:avLst/>
          </a:prstGeom>
          <a:noFill/>
        </p:spPr>
        <p:txBody>
          <a:bodyPr wrap="square" rtlCol="0">
            <a:spAutoFit/>
          </a:bodyPr>
          <a:lstStyle/>
          <a:p>
            <a:pPr algn="ctr"/>
            <a:r>
              <a:rPr lang="en-US" sz="2000" dirty="0" smtClean="0">
                <a:latin typeface="Tahoma" pitchFamily="34" charset="0"/>
                <a:ea typeface="Tahoma" pitchFamily="34" charset="0"/>
                <a:cs typeface="Tahoma" pitchFamily="34" charset="0"/>
              </a:rPr>
              <a:t>A fluid contact will be flat in depth; it may not be perfectly flat in time</a:t>
            </a:r>
            <a:endParaRPr lang="en-US" sz="2000" dirty="0">
              <a:latin typeface="Tahoma" pitchFamily="34" charset="0"/>
              <a:ea typeface="Tahoma" pitchFamily="34" charset="0"/>
              <a:cs typeface="Tahoma" pitchFamily="34" charset="0"/>
            </a:endParaRPr>
          </a:p>
        </p:txBody>
      </p:sp>
      <p:sp>
        <p:nvSpPr>
          <p:cNvPr id="16" name="TextBox 4"/>
          <p:cNvSpPr txBox="1">
            <a:spLocks noChangeArrowheads="1"/>
          </p:cNvSpPr>
          <p:nvPr/>
        </p:nvSpPr>
        <p:spPr bwMode="auto">
          <a:xfrm>
            <a:off x="6938594" y="2860784"/>
            <a:ext cx="1960383" cy="461665"/>
          </a:xfrm>
          <a:prstGeom prst="rect">
            <a:avLst/>
          </a:prstGeom>
          <a:solidFill>
            <a:schemeClr val="bg1"/>
          </a:solidFill>
          <a:ln w="57150">
            <a:solidFill>
              <a:srgbClr val="66FFFF"/>
            </a:solidFill>
            <a:miter lim="800000"/>
            <a:headEnd/>
            <a:tailEnd/>
          </a:ln>
        </p:spPr>
        <p:txBody>
          <a:bodyPr wrap="square">
            <a:spAutoFit/>
          </a:bodyPr>
          <a:lstStyle/>
          <a:p>
            <a:pPr algn="ctr"/>
            <a:r>
              <a:rPr lang="en-US" b="1" dirty="0" smtClean="0">
                <a:latin typeface="Lucida Sans" pitchFamily="34" charset="0"/>
              </a:rPr>
              <a:t>Flat Spot</a:t>
            </a:r>
            <a:endParaRPr lang="en-US" b="1" dirty="0">
              <a:latin typeface="Lucida Sans" pitchFamily="34" charset="0"/>
            </a:endParaRPr>
          </a:p>
        </p:txBody>
      </p:sp>
      <p:sp>
        <p:nvSpPr>
          <p:cNvPr id="10" name="TextBox 5"/>
          <p:cNvSpPr txBox="1">
            <a:spLocks noChangeArrowheads="1"/>
          </p:cNvSpPr>
          <p:nvPr/>
        </p:nvSpPr>
        <p:spPr bwMode="auto">
          <a:xfrm>
            <a:off x="4289507" y="6154506"/>
            <a:ext cx="4306887" cy="338554"/>
          </a:xfrm>
          <a:prstGeom prst="rect">
            <a:avLst/>
          </a:prstGeom>
          <a:noFill/>
          <a:ln w="9525">
            <a:noFill/>
            <a:miter lim="800000"/>
            <a:headEnd/>
            <a:tailEnd/>
          </a:ln>
        </p:spPr>
        <p:txBody>
          <a:bodyPr wrap="square">
            <a:spAutoFit/>
          </a:bodyPr>
          <a:lstStyle/>
          <a:p>
            <a:r>
              <a:rPr lang="en-US" sz="1600" dirty="0">
                <a:solidFill>
                  <a:srgbClr val="0000FF"/>
                </a:solidFill>
                <a:latin typeface="+mn-lt"/>
                <a:cs typeface="Shruti" pitchFamily="2" charset="0"/>
              </a:rPr>
              <a:t>www.geoexpro.com/exploration/westloppa/</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lstStyle/>
          <a:p>
            <a:r>
              <a:rPr lang="en-US" dirty="0" smtClean="0"/>
              <a:t>Polarity Reversal</a:t>
            </a:r>
            <a:endParaRPr lang="en-US" dirty="0"/>
          </a:p>
        </p:txBody>
      </p:sp>
      <p:sp>
        <p:nvSpPr>
          <p:cNvPr id="21506" name="Rectangle 5"/>
          <p:cNvSpPr>
            <a:spLocks noChangeArrowheads="1"/>
          </p:cNvSpPr>
          <p:nvPr/>
        </p:nvSpPr>
        <p:spPr bwMode="auto">
          <a:xfrm>
            <a:off x="1206500" y="3136900"/>
            <a:ext cx="1206500" cy="266700"/>
          </a:xfrm>
          <a:prstGeom prst="rect">
            <a:avLst/>
          </a:prstGeom>
          <a:noFill/>
          <a:ln w="9525">
            <a:noFill/>
            <a:miter lim="800000"/>
            <a:headEnd/>
            <a:tailEnd/>
          </a:ln>
        </p:spPr>
        <p:txBody>
          <a:bodyPr wrap="none" anchor="ctr"/>
          <a:lstStyle/>
          <a:p>
            <a:endParaRPr lang="en-US" dirty="0"/>
          </a:p>
        </p:txBody>
      </p:sp>
      <p:sp>
        <p:nvSpPr>
          <p:cNvPr id="26"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a:t>
            </a:r>
            <a:r>
              <a:rPr lang="en-US" sz="1600" b="1" dirty="0" smtClean="0">
                <a:solidFill>
                  <a:srgbClr val="C00000"/>
                </a:solidFill>
                <a:latin typeface="Arial" charset="0"/>
                <a:cs typeface="Arial" charset="0"/>
              </a:rPr>
              <a:t>Polarity </a:t>
            </a:r>
            <a:r>
              <a:rPr lang="en-US" sz="1600" b="1" dirty="0">
                <a:solidFill>
                  <a:srgbClr val="C00000"/>
                </a:solidFill>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pic>
        <p:nvPicPr>
          <p:cNvPr id="29" name="Picture 5"/>
          <p:cNvPicPr>
            <a:picLocks noChangeAspect="1" noChangeArrowheads="1"/>
          </p:cNvPicPr>
          <p:nvPr/>
        </p:nvPicPr>
        <p:blipFill>
          <a:blip r:embed="rId3" cstate="print">
            <a:lum bright="-30000" contrast="45000"/>
          </a:blip>
          <a:srcRect l="3547" t="44664" r="55583" b="28839"/>
          <a:stretch>
            <a:fillRect/>
          </a:stretch>
        </p:blipFill>
        <p:spPr bwMode="auto">
          <a:xfrm>
            <a:off x="5289630" y="2468405"/>
            <a:ext cx="2963119" cy="2326511"/>
          </a:xfrm>
          <a:prstGeom prst="rect">
            <a:avLst/>
          </a:prstGeom>
          <a:noFill/>
          <a:ln w="9525">
            <a:noFill/>
            <a:miter lim="800000"/>
            <a:headEnd/>
            <a:tailEnd/>
          </a:ln>
        </p:spPr>
      </p:pic>
      <p:sp>
        <p:nvSpPr>
          <p:cNvPr id="30" name="TextBox 5"/>
          <p:cNvSpPr txBox="1">
            <a:spLocks noChangeArrowheads="1"/>
          </p:cNvSpPr>
          <p:nvPr/>
        </p:nvSpPr>
        <p:spPr bwMode="auto">
          <a:xfrm>
            <a:off x="5257614" y="4891252"/>
            <a:ext cx="3429216" cy="584775"/>
          </a:xfrm>
          <a:prstGeom prst="rect">
            <a:avLst/>
          </a:prstGeom>
          <a:noFill/>
          <a:ln w="9525">
            <a:noFill/>
            <a:miter lim="800000"/>
            <a:headEnd/>
            <a:tailEnd/>
          </a:ln>
        </p:spPr>
        <p:txBody>
          <a:bodyPr wrap="square">
            <a:spAutoFit/>
          </a:bodyPr>
          <a:lstStyle/>
          <a:p>
            <a:r>
              <a:rPr lang="en-US" sz="1600" dirty="0">
                <a:solidFill>
                  <a:schemeClr val="accent2"/>
                </a:solidFill>
                <a:latin typeface="+mn-lt"/>
                <a:cs typeface="Shruti" pitchFamily="2" charset="0"/>
              </a:rPr>
              <a:t>Alistair Brown, 2010, </a:t>
            </a:r>
            <a:endParaRPr lang="en-US" sz="1600" dirty="0" smtClean="0">
              <a:solidFill>
                <a:schemeClr val="accent2"/>
              </a:solidFill>
              <a:latin typeface="+mn-lt"/>
              <a:cs typeface="Shruti" pitchFamily="2" charset="0"/>
            </a:endParaRPr>
          </a:p>
          <a:p>
            <a:r>
              <a:rPr lang="en-US" sz="1600" dirty="0" smtClean="0">
                <a:solidFill>
                  <a:schemeClr val="accent2"/>
                </a:solidFill>
                <a:latin typeface="+mn-lt"/>
                <a:cs typeface="Shruti" pitchFamily="2" charset="0"/>
              </a:rPr>
              <a:t>    Search </a:t>
            </a:r>
            <a:r>
              <a:rPr lang="en-US" sz="1600" dirty="0">
                <a:solidFill>
                  <a:schemeClr val="accent2"/>
                </a:solidFill>
                <a:latin typeface="+mn-lt"/>
                <a:cs typeface="Shruti" pitchFamily="2" charset="0"/>
              </a:rPr>
              <a:t>and Discovery #40514</a:t>
            </a:r>
          </a:p>
        </p:txBody>
      </p:sp>
      <p:sp>
        <p:nvSpPr>
          <p:cNvPr id="31" name="Freeform 30"/>
          <p:cNvSpPr/>
          <p:nvPr/>
        </p:nvSpPr>
        <p:spPr bwMode="auto">
          <a:xfrm>
            <a:off x="5440101" y="2561003"/>
            <a:ext cx="671332" cy="2291787"/>
          </a:xfrm>
          <a:custGeom>
            <a:avLst/>
            <a:gdLst>
              <a:gd name="connsiteX0" fmla="*/ 0 w 671332"/>
              <a:gd name="connsiteY0" fmla="*/ 0 h 2291787"/>
              <a:gd name="connsiteX1" fmla="*/ 277793 w 671332"/>
              <a:gd name="connsiteY1" fmla="*/ 1180618 h 2291787"/>
              <a:gd name="connsiteX2" fmla="*/ 671332 w 671332"/>
              <a:gd name="connsiteY2" fmla="*/ 2291787 h 2291787"/>
            </a:gdLst>
            <a:ahLst/>
            <a:cxnLst>
              <a:cxn ang="0">
                <a:pos x="connsiteX0" y="connsiteY0"/>
              </a:cxn>
              <a:cxn ang="0">
                <a:pos x="connsiteX1" y="connsiteY1"/>
              </a:cxn>
              <a:cxn ang="0">
                <a:pos x="connsiteX2" y="connsiteY2"/>
              </a:cxn>
            </a:cxnLst>
            <a:rect l="l" t="t" r="r" b="b"/>
            <a:pathLst>
              <a:path w="671332" h="2291787">
                <a:moveTo>
                  <a:pt x="0" y="0"/>
                </a:moveTo>
                <a:cubicBezTo>
                  <a:pt x="82952" y="399327"/>
                  <a:pt x="165904" y="798654"/>
                  <a:pt x="277793" y="1180618"/>
                </a:cubicBezTo>
                <a:cubicBezTo>
                  <a:pt x="389682" y="1562582"/>
                  <a:pt x="671332" y="2291787"/>
                  <a:pt x="671332" y="2291787"/>
                </a:cubicBezTo>
              </a:path>
            </a:pathLst>
          </a:custGeom>
          <a:no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2" name="Freeform 31"/>
          <p:cNvSpPr/>
          <p:nvPr/>
        </p:nvSpPr>
        <p:spPr bwMode="auto">
          <a:xfrm>
            <a:off x="5764192" y="3510128"/>
            <a:ext cx="2662178" cy="196770"/>
          </a:xfrm>
          <a:custGeom>
            <a:avLst/>
            <a:gdLst>
              <a:gd name="connsiteX0" fmla="*/ 0 w 2662178"/>
              <a:gd name="connsiteY0" fmla="*/ 190983 h 190983"/>
              <a:gd name="connsiteX1" fmla="*/ 243069 w 2662178"/>
              <a:gd name="connsiteY1" fmla="*/ 28937 h 190983"/>
              <a:gd name="connsiteX2" fmla="*/ 868102 w 2662178"/>
              <a:gd name="connsiteY2" fmla="*/ 17362 h 190983"/>
              <a:gd name="connsiteX3" fmla="*/ 1446836 w 2662178"/>
              <a:gd name="connsiteY3" fmla="*/ 63661 h 190983"/>
              <a:gd name="connsiteX4" fmla="*/ 2233914 w 2662178"/>
              <a:gd name="connsiteY4" fmla="*/ 133109 h 190983"/>
              <a:gd name="connsiteX5" fmla="*/ 2662178 w 2662178"/>
              <a:gd name="connsiteY5" fmla="*/ 156258 h 19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62178" h="190983">
                <a:moveTo>
                  <a:pt x="0" y="190983"/>
                </a:moveTo>
                <a:cubicBezTo>
                  <a:pt x="49192" y="124428"/>
                  <a:pt x="98385" y="57874"/>
                  <a:pt x="243069" y="28937"/>
                </a:cubicBezTo>
                <a:cubicBezTo>
                  <a:pt x="387753" y="0"/>
                  <a:pt x="667474" y="11575"/>
                  <a:pt x="868102" y="17362"/>
                </a:cubicBezTo>
                <a:cubicBezTo>
                  <a:pt x="1068730" y="23149"/>
                  <a:pt x="1446836" y="63661"/>
                  <a:pt x="1446836" y="63661"/>
                </a:cubicBezTo>
                <a:lnTo>
                  <a:pt x="2233914" y="133109"/>
                </a:lnTo>
                <a:cubicBezTo>
                  <a:pt x="2436471" y="148542"/>
                  <a:pt x="2549324" y="152400"/>
                  <a:pt x="2662178" y="156258"/>
                </a:cubicBezTo>
              </a:path>
            </a:pathLst>
          </a:custGeom>
          <a:noFill/>
          <a:ln w="38100" cap="flat" cmpd="sng" algn="ctr">
            <a:solidFill>
              <a:schemeClr val="bg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3" name="TextBox 32"/>
          <p:cNvSpPr txBox="1"/>
          <p:nvPr/>
        </p:nvSpPr>
        <p:spPr>
          <a:xfrm>
            <a:off x="5200651" y="1332530"/>
            <a:ext cx="3314700"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Reservoir with HC is low impedance; with brine is high impedance</a:t>
            </a:r>
            <a:endParaRPr lang="en-US" sz="2000" b="1" dirty="0">
              <a:latin typeface="Tahoma" pitchFamily="34" charset="0"/>
              <a:ea typeface="Tahoma" pitchFamily="34" charset="0"/>
              <a:cs typeface="Tahoma" pitchFamily="34" charset="0"/>
            </a:endParaRPr>
          </a:p>
        </p:txBody>
      </p:sp>
      <p:sp>
        <p:nvSpPr>
          <p:cNvPr id="34" name="TextBox 33"/>
          <p:cNvSpPr txBox="1"/>
          <p:nvPr/>
        </p:nvSpPr>
        <p:spPr>
          <a:xfrm>
            <a:off x="8235152" y="3521702"/>
            <a:ext cx="862553" cy="400110"/>
          </a:xfrm>
          <a:prstGeom prst="rect">
            <a:avLst/>
          </a:prstGeom>
          <a:noFill/>
        </p:spPr>
        <p:txBody>
          <a:bodyPr wrap="square" rtlCol="0">
            <a:spAutoFit/>
          </a:bodyPr>
          <a:lstStyle/>
          <a:p>
            <a:r>
              <a:rPr lang="en-US" sz="1000" b="1" dirty="0" smtClean="0">
                <a:latin typeface="Tahoma" pitchFamily="34" charset="0"/>
                <a:ea typeface="Tahoma" pitchFamily="34" charset="0"/>
                <a:cs typeface="Tahoma" pitchFamily="34" charset="0"/>
              </a:rPr>
              <a:t>Top Reservoir</a:t>
            </a:r>
            <a:endParaRPr lang="en-US" sz="1000" b="1" dirty="0">
              <a:latin typeface="Tahoma" pitchFamily="34" charset="0"/>
              <a:ea typeface="Tahoma" pitchFamily="34" charset="0"/>
              <a:cs typeface="Tahoma" pitchFamily="34" charset="0"/>
            </a:endParaRPr>
          </a:p>
        </p:txBody>
      </p:sp>
      <p:grpSp>
        <p:nvGrpSpPr>
          <p:cNvPr id="15" name="Group 14"/>
          <p:cNvGrpSpPr/>
          <p:nvPr/>
        </p:nvGrpSpPr>
        <p:grpSpPr>
          <a:xfrm>
            <a:off x="6551271" y="2852301"/>
            <a:ext cx="636607" cy="599952"/>
            <a:chOff x="6551271" y="2852301"/>
            <a:chExt cx="636607" cy="599952"/>
          </a:xfrm>
        </p:grpSpPr>
        <p:cxnSp>
          <p:nvCxnSpPr>
            <p:cNvPr id="38" name="Straight Arrow Connector 37"/>
            <p:cNvCxnSpPr/>
            <p:nvPr/>
          </p:nvCxnSpPr>
          <p:spPr bwMode="auto">
            <a:xfrm flipV="1">
              <a:off x="6551271" y="3047140"/>
              <a:ext cx="219919" cy="405113"/>
            </a:xfrm>
            <a:prstGeom prst="straightConnector1">
              <a:avLst/>
            </a:prstGeom>
            <a:solidFill>
              <a:schemeClr val="accent1"/>
            </a:solidFill>
            <a:ln w="57150" cap="flat" cmpd="sng" algn="ctr">
              <a:solidFill>
                <a:srgbClr val="FF00FF"/>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TextBox 34"/>
            <p:cNvSpPr txBox="1"/>
            <p:nvPr/>
          </p:nvSpPr>
          <p:spPr>
            <a:xfrm>
              <a:off x="6616625" y="2852301"/>
              <a:ext cx="571253" cy="276999"/>
            </a:xfrm>
            <a:prstGeom prst="rect">
              <a:avLst/>
            </a:prstGeom>
            <a:solidFill>
              <a:schemeClr val="bg1"/>
            </a:solidFill>
          </p:spPr>
          <p:txBody>
            <a:bodyPr wrap="square" rtlCol="0">
              <a:spAutoFit/>
            </a:bodyPr>
            <a:lstStyle/>
            <a:p>
              <a:pPr algn="ctr"/>
              <a:r>
                <a:rPr lang="en-US" sz="1200" b="1" dirty="0" smtClean="0">
                  <a:latin typeface="Tahoma" pitchFamily="34" charset="0"/>
                  <a:ea typeface="Tahoma" pitchFamily="34" charset="0"/>
                  <a:cs typeface="Tahoma" pitchFamily="34" charset="0"/>
                </a:rPr>
                <a:t>Peak</a:t>
              </a:r>
              <a:endParaRPr lang="en-US" sz="1200" b="1" dirty="0">
                <a:latin typeface="Tahoma" pitchFamily="34" charset="0"/>
                <a:ea typeface="Tahoma" pitchFamily="34" charset="0"/>
                <a:cs typeface="Tahoma" pitchFamily="34" charset="0"/>
              </a:endParaRPr>
            </a:p>
          </p:txBody>
        </p:sp>
      </p:grpSp>
      <p:grpSp>
        <p:nvGrpSpPr>
          <p:cNvPr id="16" name="Group 15"/>
          <p:cNvGrpSpPr/>
          <p:nvPr/>
        </p:nvGrpSpPr>
        <p:grpSpPr>
          <a:xfrm>
            <a:off x="7660276" y="3016275"/>
            <a:ext cx="868869" cy="565229"/>
            <a:chOff x="7660276" y="3016275"/>
            <a:chExt cx="868869" cy="565229"/>
          </a:xfrm>
        </p:grpSpPr>
        <p:cxnSp>
          <p:nvCxnSpPr>
            <p:cNvPr id="39" name="Straight Arrow Connector 38"/>
            <p:cNvCxnSpPr/>
            <p:nvPr/>
          </p:nvCxnSpPr>
          <p:spPr bwMode="auto">
            <a:xfrm flipV="1">
              <a:off x="7664370" y="3176391"/>
              <a:ext cx="219919" cy="405113"/>
            </a:xfrm>
            <a:prstGeom prst="straightConnector1">
              <a:avLst/>
            </a:prstGeom>
            <a:solidFill>
              <a:schemeClr val="accent1"/>
            </a:solidFill>
            <a:ln w="57150" cap="flat" cmpd="sng" algn="ctr">
              <a:solidFill>
                <a:srgbClr val="FF00FF"/>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35"/>
            <p:cNvSpPr txBox="1"/>
            <p:nvPr/>
          </p:nvSpPr>
          <p:spPr>
            <a:xfrm>
              <a:off x="7660276" y="3016275"/>
              <a:ext cx="868869" cy="276999"/>
            </a:xfrm>
            <a:prstGeom prst="rect">
              <a:avLst/>
            </a:prstGeom>
            <a:solidFill>
              <a:schemeClr val="bg1"/>
            </a:solidFill>
          </p:spPr>
          <p:txBody>
            <a:bodyPr wrap="square" rtlCol="0">
              <a:spAutoFit/>
            </a:bodyPr>
            <a:lstStyle/>
            <a:p>
              <a:pPr algn="ctr"/>
              <a:r>
                <a:rPr lang="en-US" sz="1200" b="1" dirty="0" smtClean="0">
                  <a:latin typeface="Tahoma" pitchFamily="34" charset="0"/>
                  <a:ea typeface="Tahoma" pitchFamily="34" charset="0"/>
                  <a:cs typeface="Tahoma" pitchFamily="34" charset="0"/>
                </a:rPr>
                <a:t>Trough</a:t>
              </a:r>
              <a:endParaRPr lang="en-US" sz="1200" b="1" dirty="0">
                <a:latin typeface="Tahoma" pitchFamily="34" charset="0"/>
                <a:ea typeface="Tahoma" pitchFamily="34" charset="0"/>
                <a:cs typeface="Tahoma" pitchFamily="34"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5011222" y="2434442"/>
            <a:ext cx="3954640" cy="2956955"/>
            <a:chOff x="5011222" y="2434442"/>
            <a:chExt cx="3954640" cy="2956955"/>
          </a:xfrm>
        </p:grpSpPr>
        <p:pic>
          <p:nvPicPr>
            <p:cNvPr id="11" name="Picture 10"/>
            <p:cNvPicPr preferRelativeResize="0">
              <a:picLocks noChangeAspect="1" noChangeArrowheads="1"/>
            </p:cNvPicPr>
            <p:nvPr/>
          </p:nvPicPr>
          <p:blipFill>
            <a:blip r:embed="rId3" cstate="print"/>
            <a:srcRect l="281" t="35210" r="96898" b="57115"/>
            <a:stretch>
              <a:fillRect/>
            </a:stretch>
          </p:blipFill>
          <p:spPr bwMode="auto">
            <a:xfrm>
              <a:off x="5151911" y="2434442"/>
              <a:ext cx="3695206" cy="2956955"/>
            </a:xfrm>
            <a:prstGeom prst="rect">
              <a:avLst/>
            </a:prstGeom>
            <a:noFill/>
            <a:ln w="9525">
              <a:noFill/>
              <a:miter lim="800000"/>
              <a:headEnd/>
              <a:tailEnd/>
            </a:ln>
            <a:effectLst/>
          </p:spPr>
        </p:pic>
        <p:pic>
          <p:nvPicPr>
            <p:cNvPr id="12" name="Picture 11"/>
            <p:cNvPicPr preferRelativeResize="0">
              <a:picLocks noChangeAspect="1" noChangeArrowheads="1"/>
            </p:cNvPicPr>
            <p:nvPr/>
          </p:nvPicPr>
          <p:blipFill>
            <a:blip r:embed="rId3" cstate="print"/>
            <a:srcRect l="47506" t="26956" r="28817" b="9575"/>
            <a:stretch>
              <a:fillRect/>
            </a:stretch>
          </p:blipFill>
          <p:spPr bwMode="auto">
            <a:xfrm>
              <a:off x="5408830" y="2776847"/>
              <a:ext cx="3390785" cy="2553195"/>
            </a:xfrm>
            <a:prstGeom prst="rect">
              <a:avLst/>
            </a:prstGeom>
            <a:noFill/>
            <a:ln w="9525">
              <a:noFill/>
              <a:miter lim="800000"/>
              <a:headEnd/>
              <a:tailEnd/>
            </a:ln>
            <a:effectLst/>
          </p:spPr>
        </p:pic>
        <p:pic>
          <p:nvPicPr>
            <p:cNvPr id="13" name="Picture 12"/>
            <p:cNvPicPr preferRelativeResize="0">
              <a:picLocks noChangeAspect="1" noChangeArrowheads="1"/>
            </p:cNvPicPr>
            <p:nvPr/>
          </p:nvPicPr>
          <p:blipFill>
            <a:blip r:embed="rId3" cstate="print"/>
            <a:srcRect l="47506" r="28817" b="95430"/>
            <a:stretch>
              <a:fillRect/>
            </a:stretch>
          </p:blipFill>
          <p:spPr bwMode="auto">
            <a:xfrm>
              <a:off x="5486399" y="2470066"/>
              <a:ext cx="3313215" cy="308759"/>
            </a:xfrm>
            <a:prstGeom prst="rect">
              <a:avLst/>
            </a:prstGeom>
            <a:noFill/>
            <a:ln w="9525">
              <a:noFill/>
              <a:miter lim="800000"/>
              <a:headEnd/>
              <a:tailEnd/>
            </a:ln>
            <a:effectLst/>
          </p:spPr>
        </p:pic>
        <p:pic>
          <p:nvPicPr>
            <p:cNvPr id="14" name="Picture 13"/>
            <p:cNvPicPr preferRelativeResize="0">
              <a:picLocks noChangeAspect="1" noChangeArrowheads="1"/>
            </p:cNvPicPr>
            <p:nvPr/>
          </p:nvPicPr>
          <p:blipFill>
            <a:blip r:embed="rId3" cstate="print"/>
            <a:srcRect l="281" t="26956" r="96216" b="9575"/>
            <a:stretch>
              <a:fillRect/>
            </a:stretch>
          </p:blipFill>
          <p:spPr bwMode="auto">
            <a:xfrm>
              <a:off x="5225140" y="2776847"/>
              <a:ext cx="242244" cy="2553195"/>
            </a:xfrm>
            <a:prstGeom prst="rect">
              <a:avLst/>
            </a:prstGeom>
            <a:noFill/>
            <a:ln w="9525">
              <a:noFill/>
              <a:miter lim="800000"/>
              <a:headEnd/>
              <a:tailEnd/>
            </a:ln>
            <a:effectLst/>
          </p:spPr>
        </p:pic>
        <p:sp>
          <p:nvSpPr>
            <p:cNvPr id="15" name="Text Box 14"/>
            <p:cNvSpPr txBox="1">
              <a:spLocks noChangeArrowheads="1"/>
            </p:cNvSpPr>
            <p:nvPr/>
          </p:nvSpPr>
          <p:spPr bwMode="auto">
            <a:xfrm>
              <a:off x="5060988" y="3107315"/>
              <a:ext cx="522899" cy="430887"/>
            </a:xfrm>
            <a:prstGeom prst="rect">
              <a:avLst/>
            </a:prstGeom>
            <a:solidFill>
              <a:srgbClr val="FFFFFF"/>
            </a:solidFill>
            <a:ln w="9525">
              <a:noFill/>
              <a:miter lim="800000"/>
              <a:headEnd/>
              <a:tailEnd/>
            </a:ln>
            <a:effectLst/>
          </p:spPr>
          <p:txBody>
            <a:bodyPr wrap="none">
              <a:spAutoFit/>
            </a:bodyPr>
            <a:lstStyle/>
            <a:p>
              <a:pPr algn="ctr"/>
              <a:r>
                <a:rPr lang="en-US" sz="1050" b="1" dirty="0" smtClean="0">
                  <a:latin typeface="Verdana" pitchFamily="34" charset="0"/>
                </a:rPr>
                <a:t>Top</a:t>
              </a:r>
            </a:p>
            <a:p>
              <a:pPr algn="ctr"/>
              <a:r>
                <a:rPr lang="en-US" sz="1050" b="1" dirty="0" smtClean="0">
                  <a:latin typeface="Verdana" pitchFamily="34" charset="0"/>
                </a:rPr>
                <a:t>Res.</a:t>
              </a:r>
              <a:endParaRPr lang="en-US" sz="1050" b="1" dirty="0">
                <a:latin typeface="Verdana" pitchFamily="34" charset="0"/>
              </a:endParaRPr>
            </a:p>
          </p:txBody>
        </p:sp>
        <p:sp>
          <p:nvSpPr>
            <p:cNvPr id="16" name="Text Box 15"/>
            <p:cNvSpPr txBox="1">
              <a:spLocks noChangeArrowheads="1"/>
            </p:cNvSpPr>
            <p:nvPr/>
          </p:nvSpPr>
          <p:spPr bwMode="auto">
            <a:xfrm>
              <a:off x="5011222" y="4801012"/>
              <a:ext cx="562975" cy="430887"/>
            </a:xfrm>
            <a:prstGeom prst="rect">
              <a:avLst/>
            </a:prstGeom>
            <a:solidFill>
              <a:srgbClr val="FFFFFF"/>
            </a:solidFill>
            <a:ln w="9525">
              <a:noFill/>
              <a:miter lim="800000"/>
              <a:headEnd/>
              <a:tailEnd/>
            </a:ln>
            <a:effectLst/>
          </p:spPr>
          <p:txBody>
            <a:bodyPr wrap="none">
              <a:spAutoFit/>
            </a:bodyPr>
            <a:lstStyle/>
            <a:p>
              <a:pPr algn="ctr"/>
              <a:r>
                <a:rPr lang="en-US" sz="1050" b="1" dirty="0">
                  <a:latin typeface="Verdana" pitchFamily="34" charset="0"/>
                </a:rPr>
                <a:t>Base</a:t>
              </a:r>
            </a:p>
            <a:p>
              <a:pPr algn="ctr"/>
              <a:r>
                <a:rPr lang="en-US" sz="1050" b="1" dirty="0">
                  <a:latin typeface="Verdana" pitchFamily="34" charset="0"/>
                </a:rPr>
                <a:t>Res.</a:t>
              </a:r>
            </a:p>
          </p:txBody>
        </p:sp>
        <p:cxnSp>
          <p:nvCxnSpPr>
            <p:cNvPr id="25" name="Straight Arrow Connector 24"/>
            <p:cNvCxnSpPr/>
            <p:nvPr/>
          </p:nvCxnSpPr>
          <p:spPr bwMode="auto">
            <a:xfrm flipV="1">
              <a:off x="8221625" y="3325091"/>
              <a:ext cx="162350" cy="484845"/>
            </a:xfrm>
            <a:prstGeom prst="straightConnector1">
              <a:avLst/>
            </a:prstGeom>
            <a:solidFill>
              <a:schemeClr val="accent1"/>
            </a:solidFill>
            <a:ln w="57150" cap="flat" cmpd="sng" algn="ctr">
              <a:solidFill>
                <a:srgbClr val="66FFFF"/>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p:cNvSpPr txBox="1"/>
            <p:nvPr/>
          </p:nvSpPr>
          <p:spPr>
            <a:xfrm>
              <a:off x="7532506" y="2806209"/>
              <a:ext cx="1433356" cy="523220"/>
            </a:xfrm>
            <a:prstGeom prst="rect">
              <a:avLst/>
            </a:prstGeom>
            <a:solidFill>
              <a:schemeClr val="bg1"/>
            </a:solidFill>
          </p:spPr>
          <p:txBody>
            <a:bodyPr wrap="square" rtlCol="0">
              <a:spAutoFit/>
            </a:bodyPr>
            <a:lstStyle/>
            <a:p>
              <a:pPr algn="ctr"/>
              <a:r>
                <a:rPr lang="en-US" sz="1400" b="1" dirty="0" smtClean="0">
                  <a:latin typeface="Tahoma" pitchFamily="34" charset="0"/>
                  <a:ea typeface="Tahoma" pitchFamily="34" charset="0"/>
                  <a:cs typeface="Tahoma" pitchFamily="34" charset="0"/>
                </a:rPr>
                <a:t>Abrupt Term. Amplitude</a:t>
              </a:r>
              <a:endParaRPr lang="en-US" sz="1400" b="1" dirty="0">
                <a:latin typeface="Tahoma" pitchFamily="34" charset="0"/>
                <a:ea typeface="Tahoma" pitchFamily="34" charset="0"/>
                <a:cs typeface="Tahoma" pitchFamily="34" charset="0"/>
              </a:endParaRPr>
            </a:p>
          </p:txBody>
        </p:sp>
      </p:grpSp>
      <p:cxnSp>
        <p:nvCxnSpPr>
          <p:cNvPr id="21" name="Straight Connector 20"/>
          <p:cNvCxnSpPr/>
          <p:nvPr/>
        </p:nvCxnSpPr>
        <p:spPr bwMode="auto">
          <a:xfrm>
            <a:off x="5581402" y="3916605"/>
            <a:ext cx="2942214" cy="0"/>
          </a:xfrm>
          <a:prstGeom prst="line">
            <a:avLst/>
          </a:prstGeom>
          <a:solidFill>
            <a:schemeClr val="accent1"/>
          </a:solidFill>
          <a:ln w="76200" cap="flat" cmpd="sng" algn="ctr">
            <a:solidFill>
              <a:schemeClr val="bg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0" name="Rectangle 6"/>
          <p:cNvSpPr>
            <a:spLocks noChangeArrowheads="1"/>
          </p:cNvSpPr>
          <p:nvPr/>
        </p:nvSpPr>
        <p:spPr bwMode="auto">
          <a:xfrm>
            <a:off x="1206500" y="3136900"/>
            <a:ext cx="1206500" cy="266700"/>
          </a:xfrm>
          <a:prstGeom prst="rect">
            <a:avLst/>
          </a:prstGeom>
          <a:noFill/>
          <a:ln w="9525">
            <a:noFill/>
            <a:miter lim="800000"/>
            <a:headEnd/>
            <a:tailEnd/>
          </a:ln>
        </p:spPr>
        <p:txBody>
          <a:bodyPr wrap="none" anchor="ctr"/>
          <a:lstStyle/>
          <a:p>
            <a:endParaRPr lang="en-US" dirty="0"/>
          </a:p>
        </p:txBody>
      </p:sp>
      <p:sp>
        <p:nvSpPr>
          <p:cNvPr id="17" name="Title 16"/>
          <p:cNvSpPr>
            <a:spLocks noGrp="1"/>
          </p:cNvSpPr>
          <p:nvPr>
            <p:ph type="title"/>
          </p:nvPr>
        </p:nvSpPr>
        <p:spPr/>
        <p:txBody>
          <a:bodyPr/>
          <a:lstStyle/>
          <a:p>
            <a:r>
              <a:rPr lang="en-US" dirty="0" smtClean="0"/>
              <a:t>Abrupt Termination</a:t>
            </a:r>
            <a:endParaRPr lang="en-US" dirty="0"/>
          </a:p>
        </p:txBody>
      </p:sp>
      <p:sp>
        <p:nvSpPr>
          <p:cNvPr id="18"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t>
            </a:r>
            <a:r>
              <a:rPr lang="en-US" sz="1600" b="1" dirty="0" smtClean="0">
                <a:solidFill>
                  <a:srgbClr val="C00000"/>
                </a:solidFill>
                <a:latin typeface="Arial" charset="0"/>
                <a:cs typeface="Arial" charset="0"/>
              </a:rPr>
              <a:t>Abrupt Down-Dip </a:t>
            </a:r>
            <a:r>
              <a:rPr lang="en-US" sz="1600" b="1" dirty="0">
                <a:solidFill>
                  <a:srgbClr val="C00000"/>
                </a:solidFill>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sp>
        <p:nvSpPr>
          <p:cNvPr id="20" name="TextBox 19"/>
          <p:cNvSpPr txBox="1"/>
          <p:nvPr/>
        </p:nvSpPr>
        <p:spPr>
          <a:xfrm>
            <a:off x="5200651" y="1332530"/>
            <a:ext cx="3314700"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Amplitudes abruptly terminate downdip at a change in fluid contact</a:t>
            </a:r>
            <a:endParaRPr lang="en-US" sz="2000" b="1" dirty="0">
              <a:latin typeface="Tahoma" pitchFamily="34" charset="0"/>
              <a:ea typeface="Tahoma" pitchFamily="34" charset="0"/>
              <a:cs typeface="Tahoma"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1163057"/>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ChangeArrowheads="1"/>
          </p:cNvSpPr>
          <p:nvPr/>
        </p:nvSpPr>
        <p:spPr bwMode="auto">
          <a:xfrm>
            <a:off x="1206500" y="3136900"/>
            <a:ext cx="1206500" cy="266700"/>
          </a:xfrm>
          <a:prstGeom prst="rect">
            <a:avLst/>
          </a:prstGeom>
          <a:noFill/>
          <a:ln w="9525">
            <a:noFill/>
            <a:miter lim="800000"/>
            <a:headEnd/>
            <a:tailEnd/>
          </a:ln>
        </p:spPr>
        <p:txBody>
          <a:bodyPr wrap="none" anchor="ctr"/>
          <a:lstStyle/>
          <a:p>
            <a:endParaRPr lang="en-US" dirty="0"/>
          </a:p>
        </p:txBody>
      </p:sp>
      <p:sp>
        <p:nvSpPr>
          <p:cNvPr id="9" name="Title 8"/>
          <p:cNvSpPr>
            <a:spLocks noGrp="1"/>
          </p:cNvSpPr>
          <p:nvPr>
            <p:ph type="title"/>
          </p:nvPr>
        </p:nvSpPr>
        <p:spPr/>
        <p:txBody>
          <a:bodyPr/>
          <a:lstStyle/>
          <a:p>
            <a:r>
              <a:rPr lang="en-US" dirty="0" smtClean="0"/>
              <a:t>Fit-to-Structure</a:t>
            </a:r>
            <a:endParaRPr lang="en-US" dirty="0"/>
          </a:p>
        </p:txBody>
      </p:sp>
      <p:sp>
        <p:nvSpPr>
          <p:cNvPr id="10"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a:t>
            </a:r>
            <a:r>
              <a:rPr lang="en-US" sz="1600" b="1" dirty="0" smtClean="0">
                <a:solidFill>
                  <a:srgbClr val="C00000"/>
                </a:solidFill>
                <a:latin typeface="Arial" charset="0"/>
                <a:cs typeface="Arial" charset="0"/>
              </a:rPr>
              <a:t>Fit-to-Structure</a:t>
            </a:r>
            <a:endParaRPr lang="en-US" sz="1600" b="1" dirty="0">
              <a:solidFill>
                <a:srgbClr val="C00000"/>
              </a:solidFill>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pic>
        <p:nvPicPr>
          <p:cNvPr id="11" name="Picture 7" descr="gom192"/>
          <p:cNvPicPr>
            <a:picLocks noChangeAspect="1" noChangeArrowheads="1"/>
          </p:cNvPicPr>
          <p:nvPr/>
        </p:nvPicPr>
        <p:blipFill>
          <a:blip r:embed="rId3" cstate="print">
            <a:lum bright="-19000" contrast="44000"/>
          </a:blip>
          <a:srcRect l="17418" t="11597" r="22316" b="34426"/>
          <a:stretch>
            <a:fillRect/>
          </a:stretch>
        </p:blipFill>
        <p:spPr bwMode="auto">
          <a:xfrm>
            <a:off x="5108027" y="2490952"/>
            <a:ext cx="3405352" cy="3011214"/>
          </a:xfrm>
          <a:prstGeom prst="rect">
            <a:avLst/>
          </a:prstGeom>
          <a:noFill/>
          <a:ln w="9525">
            <a:noFill/>
            <a:miter lim="800000"/>
            <a:headEnd/>
            <a:tailEnd/>
          </a:ln>
        </p:spPr>
      </p:pic>
      <p:sp>
        <p:nvSpPr>
          <p:cNvPr id="12" name="TextBox 11"/>
          <p:cNvSpPr txBox="1"/>
          <p:nvPr/>
        </p:nvSpPr>
        <p:spPr>
          <a:xfrm>
            <a:off x="5200651" y="1332530"/>
            <a:ext cx="3314700"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Amplitude anomaly conforms to a depth (TWT) contour</a:t>
            </a:r>
            <a:endParaRPr lang="en-US" sz="2000" b="1" dirty="0">
              <a:latin typeface="Tahoma" pitchFamily="34" charset="0"/>
              <a:ea typeface="Tahoma" pitchFamily="34" charset="0"/>
              <a:cs typeface="Tahoma" pitchFamily="34" charset="0"/>
            </a:endParaRPr>
          </a:p>
        </p:txBody>
      </p:sp>
      <p:grpSp>
        <p:nvGrpSpPr>
          <p:cNvPr id="2" name="Group 14"/>
          <p:cNvGrpSpPr/>
          <p:nvPr/>
        </p:nvGrpSpPr>
        <p:grpSpPr>
          <a:xfrm>
            <a:off x="5092262" y="2506717"/>
            <a:ext cx="3421117" cy="2995449"/>
            <a:chOff x="5092262" y="2506717"/>
            <a:chExt cx="3421117" cy="2995449"/>
          </a:xfrm>
          <a:solidFill>
            <a:srgbClr val="4D4D4D">
              <a:alpha val="60000"/>
            </a:srgbClr>
          </a:solidFill>
        </p:grpSpPr>
        <p:sp>
          <p:nvSpPr>
            <p:cNvPr id="13" name="Freeform 12"/>
            <p:cNvSpPr/>
            <p:nvPr/>
          </p:nvSpPr>
          <p:spPr bwMode="auto">
            <a:xfrm>
              <a:off x="5092262" y="2506717"/>
              <a:ext cx="3421117" cy="2995449"/>
            </a:xfrm>
            <a:custGeom>
              <a:avLst/>
              <a:gdLst>
                <a:gd name="connsiteX0" fmla="*/ 472966 w 3421117"/>
                <a:gd name="connsiteY0" fmla="*/ 1560786 h 2995449"/>
                <a:gd name="connsiteX1" fmla="*/ 0 w 3421117"/>
                <a:gd name="connsiteY1" fmla="*/ 1434662 h 2995449"/>
                <a:gd name="connsiteX2" fmla="*/ 15766 w 3421117"/>
                <a:gd name="connsiteY2" fmla="*/ 0 h 2995449"/>
                <a:gd name="connsiteX3" fmla="*/ 3405352 w 3421117"/>
                <a:gd name="connsiteY3" fmla="*/ 0 h 2995449"/>
                <a:gd name="connsiteX4" fmla="*/ 3421117 w 3421117"/>
                <a:gd name="connsiteY4" fmla="*/ 2979683 h 2995449"/>
                <a:gd name="connsiteX5" fmla="*/ 0 w 3421117"/>
                <a:gd name="connsiteY5" fmla="*/ 2995449 h 2995449"/>
                <a:gd name="connsiteX6" fmla="*/ 914400 w 3421117"/>
                <a:gd name="connsiteY6" fmla="*/ 1813035 h 2995449"/>
                <a:gd name="connsiteX7" fmla="*/ 1198179 w 3421117"/>
                <a:gd name="connsiteY7" fmla="*/ 2033752 h 2995449"/>
                <a:gd name="connsiteX8" fmla="*/ 1418897 w 3421117"/>
                <a:gd name="connsiteY8" fmla="*/ 2112580 h 2995449"/>
                <a:gd name="connsiteX9" fmla="*/ 1639614 w 3421117"/>
                <a:gd name="connsiteY9" fmla="*/ 2128345 h 2995449"/>
                <a:gd name="connsiteX10" fmla="*/ 1860331 w 3421117"/>
                <a:gd name="connsiteY10" fmla="*/ 2017986 h 2995449"/>
                <a:gd name="connsiteX11" fmla="*/ 1954924 w 3421117"/>
                <a:gd name="connsiteY11" fmla="*/ 1970690 h 2995449"/>
                <a:gd name="connsiteX12" fmla="*/ 2159876 w 3421117"/>
                <a:gd name="connsiteY12" fmla="*/ 1939159 h 2995449"/>
                <a:gd name="connsiteX13" fmla="*/ 2270235 w 3421117"/>
                <a:gd name="connsiteY13" fmla="*/ 1891862 h 2995449"/>
                <a:gd name="connsiteX14" fmla="*/ 2270235 w 3421117"/>
                <a:gd name="connsiteY14" fmla="*/ 1749973 h 2995449"/>
                <a:gd name="connsiteX15" fmla="*/ 2112579 w 3421117"/>
                <a:gd name="connsiteY15" fmla="*/ 1592317 h 2995449"/>
                <a:gd name="connsiteX16" fmla="*/ 1986455 w 3421117"/>
                <a:gd name="connsiteY16" fmla="*/ 1450428 h 2995449"/>
                <a:gd name="connsiteX17" fmla="*/ 2002221 w 3421117"/>
                <a:gd name="connsiteY17" fmla="*/ 1324304 h 2995449"/>
                <a:gd name="connsiteX18" fmla="*/ 2128345 w 3421117"/>
                <a:gd name="connsiteY18" fmla="*/ 1229711 h 2995449"/>
                <a:gd name="connsiteX19" fmla="*/ 2443655 w 3421117"/>
                <a:gd name="connsiteY19" fmla="*/ 914400 h 2995449"/>
                <a:gd name="connsiteX20" fmla="*/ 2144110 w 3421117"/>
                <a:gd name="connsiteY20" fmla="*/ 977462 h 2995449"/>
                <a:gd name="connsiteX21" fmla="*/ 1686910 w 3421117"/>
                <a:gd name="connsiteY21" fmla="*/ 1072055 h 2995449"/>
                <a:gd name="connsiteX22" fmla="*/ 1340069 w 3421117"/>
                <a:gd name="connsiteY22" fmla="*/ 1056290 h 2995449"/>
                <a:gd name="connsiteX23" fmla="*/ 1166648 w 3421117"/>
                <a:gd name="connsiteY23" fmla="*/ 1072055 h 2995449"/>
                <a:gd name="connsiteX24" fmla="*/ 1024759 w 3421117"/>
                <a:gd name="connsiteY24" fmla="*/ 1166649 h 2995449"/>
                <a:gd name="connsiteX25" fmla="*/ 867104 w 3421117"/>
                <a:gd name="connsiteY25" fmla="*/ 1245476 h 2995449"/>
                <a:gd name="connsiteX26" fmla="*/ 662152 w 3421117"/>
                <a:gd name="connsiteY26" fmla="*/ 1324304 h 2995449"/>
                <a:gd name="connsiteX27" fmla="*/ 551793 w 3421117"/>
                <a:gd name="connsiteY27" fmla="*/ 1450428 h 2995449"/>
                <a:gd name="connsiteX28" fmla="*/ 551793 w 3421117"/>
                <a:gd name="connsiteY28" fmla="*/ 1450428 h 299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1117" h="2995449">
                  <a:moveTo>
                    <a:pt x="472966" y="1560786"/>
                  </a:moveTo>
                  <a:lnTo>
                    <a:pt x="0" y="1434662"/>
                  </a:lnTo>
                  <a:lnTo>
                    <a:pt x="15766" y="0"/>
                  </a:lnTo>
                  <a:lnTo>
                    <a:pt x="3405352" y="0"/>
                  </a:lnTo>
                  <a:lnTo>
                    <a:pt x="3421117" y="2979683"/>
                  </a:lnTo>
                  <a:lnTo>
                    <a:pt x="0" y="2995449"/>
                  </a:lnTo>
                  <a:lnTo>
                    <a:pt x="914400" y="1813035"/>
                  </a:lnTo>
                  <a:lnTo>
                    <a:pt x="1198179" y="2033752"/>
                  </a:lnTo>
                  <a:lnTo>
                    <a:pt x="1418897" y="2112580"/>
                  </a:lnTo>
                  <a:lnTo>
                    <a:pt x="1639614" y="2128345"/>
                  </a:lnTo>
                  <a:lnTo>
                    <a:pt x="1860331" y="2017986"/>
                  </a:lnTo>
                  <a:lnTo>
                    <a:pt x="1954924" y="1970690"/>
                  </a:lnTo>
                  <a:lnTo>
                    <a:pt x="2159876" y="1939159"/>
                  </a:lnTo>
                  <a:lnTo>
                    <a:pt x="2270235" y="1891862"/>
                  </a:lnTo>
                  <a:lnTo>
                    <a:pt x="2270235" y="1749973"/>
                  </a:lnTo>
                  <a:lnTo>
                    <a:pt x="2112579" y="1592317"/>
                  </a:lnTo>
                  <a:lnTo>
                    <a:pt x="1986455" y="1450428"/>
                  </a:lnTo>
                  <a:lnTo>
                    <a:pt x="2002221" y="1324304"/>
                  </a:lnTo>
                  <a:lnTo>
                    <a:pt x="2128345" y="1229711"/>
                  </a:lnTo>
                  <a:lnTo>
                    <a:pt x="2443655" y="914400"/>
                  </a:lnTo>
                  <a:lnTo>
                    <a:pt x="2144110" y="977462"/>
                  </a:lnTo>
                  <a:lnTo>
                    <a:pt x="1686910" y="1072055"/>
                  </a:lnTo>
                  <a:lnTo>
                    <a:pt x="1340069" y="1056290"/>
                  </a:lnTo>
                  <a:lnTo>
                    <a:pt x="1166648" y="1072055"/>
                  </a:lnTo>
                  <a:lnTo>
                    <a:pt x="1024759" y="1166649"/>
                  </a:lnTo>
                  <a:lnTo>
                    <a:pt x="867104" y="1245476"/>
                  </a:lnTo>
                  <a:lnTo>
                    <a:pt x="662152" y="1324304"/>
                  </a:lnTo>
                  <a:lnTo>
                    <a:pt x="551793" y="1450428"/>
                  </a:lnTo>
                  <a:lnTo>
                    <a:pt x="551793" y="1450428"/>
                  </a:lnTo>
                </a:path>
              </a:pathLst>
            </a:cu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Freeform 13"/>
            <p:cNvSpPr/>
            <p:nvPr/>
          </p:nvSpPr>
          <p:spPr bwMode="auto">
            <a:xfrm>
              <a:off x="5092262" y="3957145"/>
              <a:ext cx="930166" cy="1450427"/>
            </a:xfrm>
            <a:custGeom>
              <a:avLst/>
              <a:gdLst>
                <a:gd name="connsiteX0" fmla="*/ 0 w 930166"/>
                <a:gd name="connsiteY0" fmla="*/ 0 h 1450427"/>
                <a:gd name="connsiteX1" fmla="*/ 394138 w 930166"/>
                <a:gd name="connsiteY1" fmla="*/ 94593 h 1450427"/>
                <a:gd name="connsiteX2" fmla="*/ 930166 w 930166"/>
                <a:gd name="connsiteY2" fmla="*/ 362607 h 1450427"/>
                <a:gd name="connsiteX3" fmla="*/ 0 w 930166"/>
                <a:gd name="connsiteY3" fmla="*/ 1450427 h 1450427"/>
              </a:gdLst>
              <a:ahLst/>
              <a:cxnLst>
                <a:cxn ang="0">
                  <a:pos x="connsiteX0" y="connsiteY0"/>
                </a:cxn>
                <a:cxn ang="0">
                  <a:pos x="connsiteX1" y="connsiteY1"/>
                </a:cxn>
                <a:cxn ang="0">
                  <a:pos x="connsiteX2" y="connsiteY2"/>
                </a:cxn>
                <a:cxn ang="0">
                  <a:pos x="connsiteX3" y="connsiteY3"/>
                </a:cxn>
              </a:cxnLst>
              <a:rect l="l" t="t" r="r" b="b"/>
              <a:pathLst>
                <a:path w="930166" h="1450427">
                  <a:moveTo>
                    <a:pt x="0" y="0"/>
                  </a:moveTo>
                  <a:lnTo>
                    <a:pt x="394138" y="94593"/>
                  </a:lnTo>
                  <a:lnTo>
                    <a:pt x="930166" y="362607"/>
                  </a:lnTo>
                  <a:lnTo>
                    <a:pt x="0" y="1450427"/>
                  </a:lnTo>
                </a:path>
              </a:pathLst>
            </a:custGeom>
            <a:grp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1206500" y="3136900"/>
            <a:ext cx="1206500" cy="266700"/>
          </a:xfrm>
          <a:prstGeom prst="rect">
            <a:avLst/>
          </a:prstGeom>
          <a:noFill/>
          <a:ln w="9525">
            <a:noFill/>
            <a:miter lim="800000"/>
            <a:headEnd/>
            <a:tailEnd/>
          </a:ln>
        </p:spPr>
        <p:txBody>
          <a:bodyPr wrap="none" anchor="ctr"/>
          <a:lstStyle/>
          <a:p>
            <a:endParaRPr lang="en-US" dirty="0"/>
          </a:p>
        </p:txBody>
      </p:sp>
      <p:sp>
        <p:nvSpPr>
          <p:cNvPr id="24579" name="Rectangle 5"/>
          <p:cNvSpPr>
            <a:spLocks noChangeArrowheads="1"/>
          </p:cNvSpPr>
          <p:nvPr/>
        </p:nvSpPr>
        <p:spPr bwMode="auto">
          <a:xfrm>
            <a:off x="1622425" y="4170363"/>
            <a:ext cx="1403350" cy="257175"/>
          </a:xfrm>
          <a:prstGeom prst="rect">
            <a:avLst/>
          </a:prstGeom>
          <a:noFill/>
          <a:ln w="9525">
            <a:noFill/>
            <a:miter lim="800000"/>
            <a:headEnd/>
            <a:tailEnd/>
          </a:ln>
        </p:spPr>
        <p:txBody>
          <a:bodyPr wrap="none" anchor="ctr"/>
          <a:lstStyle/>
          <a:p>
            <a:endParaRPr lang="en-US" dirty="0"/>
          </a:p>
        </p:txBody>
      </p:sp>
      <p:sp>
        <p:nvSpPr>
          <p:cNvPr id="24580" name="Rectangle 6"/>
          <p:cNvSpPr>
            <a:spLocks noChangeArrowheads="1"/>
          </p:cNvSpPr>
          <p:nvPr/>
        </p:nvSpPr>
        <p:spPr bwMode="auto">
          <a:xfrm>
            <a:off x="4487863" y="1601788"/>
            <a:ext cx="4241800" cy="4041775"/>
          </a:xfrm>
          <a:prstGeom prst="rect">
            <a:avLst/>
          </a:prstGeom>
          <a:noFill/>
          <a:ln w="9525">
            <a:noFill/>
            <a:miter lim="800000"/>
            <a:headEnd/>
            <a:tailEnd/>
          </a:ln>
        </p:spPr>
        <p:txBody>
          <a:bodyPr wrap="none" anchor="ctr"/>
          <a:lstStyle/>
          <a:p>
            <a:endParaRPr lang="en-US" dirty="0"/>
          </a:p>
        </p:txBody>
      </p:sp>
      <p:sp>
        <p:nvSpPr>
          <p:cNvPr id="12" name="Title 11"/>
          <p:cNvSpPr>
            <a:spLocks noGrp="1"/>
          </p:cNvSpPr>
          <p:nvPr>
            <p:ph type="title"/>
          </p:nvPr>
        </p:nvSpPr>
        <p:spPr/>
        <p:txBody>
          <a:bodyPr/>
          <a:lstStyle/>
          <a:p>
            <a:r>
              <a:rPr lang="en-US" dirty="0" smtClean="0"/>
              <a:t>Seismic Chimney</a:t>
            </a:r>
            <a:endParaRPr lang="en-US" dirty="0"/>
          </a:p>
        </p:txBody>
      </p:sp>
      <p:sp>
        <p:nvSpPr>
          <p:cNvPr id="13"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a:t>
            </a:r>
            <a:r>
              <a:rPr lang="en-US" sz="1800" b="1" dirty="0" smtClean="0">
                <a:solidFill>
                  <a:srgbClr val="C00000"/>
                </a:solidFill>
                <a:latin typeface="Arial" charset="0"/>
                <a:cs typeface="Arial" charset="0"/>
              </a:rPr>
              <a:t>Chimneys</a:t>
            </a:r>
            <a:endParaRPr lang="en-US" sz="1800" b="1" dirty="0">
              <a:solidFill>
                <a:srgbClr val="C00000"/>
              </a:solidFill>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Sag/Pull-Up</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Attenuation/Frequency</a:t>
            </a:r>
            <a:endParaRPr lang="en-US" sz="1800" dirty="0">
              <a:latin typeface="Arial" charset="0"/>
              <a:cs typeface="Arial" charset="0"/>
            </a:endParaRPr>
          </a:p>
        </p:txBody>
      </p:sp>
      <p:sp>
        <p:nvSpPr>
          <p:cNvPr id="15" name="TextBox 6"/>
          <p:cNvSpPr txBox="1">
            <a:spLocks noChangeArrowheads="1"/>
          </p:cNvSpPr>
          <p:nvPr/>
        </p:nvSpPr>
        <p:spPr bwMode="auto">
          <a:xfrm>
            <a:off x="3920899" y="5123793"/>
            <a:ext cx="5359225" cy="338554"/>
          </a:xfrm>
          <a:prstGeom prst="rect">
            <a:avLst/>
          </a:prstGeom>
          <a:noFill/>
          <a:ln w="9525">
            <a:noFill/>
            <a:miter lim="800000"/>
            <a:headEnd/>
            <a:tailEnd/>
          </a:ln>
        </p:spPr>
        <p:txBody>
          <a:bodyPr wrap="square">
            <a:spAutoFit/>
          </a:bodyPr>
          <a:lstStyle/>
          <a:p>
            <a:r>
              <a:rPr lang="en-US" sz="1600" dirty="0">
                <a:solidFill>
                  <a:srgbClr val="0000FF"/>
                </a:solidFill>
                <a:latin typeface="+mn-lt"/>
                <a:cs typeface="Shruti" pitchFamily="2" charset="0"/>
              </a:rPr>
              <a:t>www.stockhouse.com/BullboardsMessageDe...NX&amp;t=list</a:t>
            </a:r>
          </a:p>
        </p:txBody>
      </p:sp>
      <p:pic>
        <p:nvPicPr>
          <p:cNvPr id="16" name="Picture 9" descr="esi-oil-front-Picture-37.png"/>
          <p:cNvPicPr>
            <a:picLocks noChangeAspect="1"/>
          </p:cNvPicPr>
          <p:nvPr/>
        </p:nvPicPr>
        <p:blipFill>
          <a:blip r:embed="rId3" cstate="print"/>
          <a:srcRect l="8770" t="3115" r="27231" b="2859"/>
          <a:stretch>
            <a:fillRect/>
          </a:stretch>
        </p:blipFill>
        <p:spPr bwMode="auto">
          <a:xfrm>
            <a:off x="4591050" y="2010778"/>
            <a:ext cx="4181475" cy="2980322"/>
          </a:xfrm>
          <a:prstGeom prst="rect">
            <a:avLst/>
          </a:prstGeom>
          <a:noFill/>
          <a:ln w="9525">
            <a:noFill/>
            <a:miter lim="800000"/>
            <a:headEnd/>
            <a:tailEnd/>
          </a:ln>
        </p:spPr>
      </p:pic>
      <p:sp>
        <p:nvSpPr>
          <p:cNvPr id="17" name="TextBox 16"/>
          <p:cNvSpPr txBox="1"/>
          <p:nvPr/>
        </p:nvSpPr>
        <p:spPr>
          <a:xfrm>
            <a:off x="5029200" y="1332530"/>
            <a:ext cx="3831021" cy="707886"/>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Disruption of reflections above a leaky reservoir</a:t>
            </a:r>
            <a:endParaRPr lang="en-US" sz="2000" b="1" dirty="0">
              <a:latin typeface="Tahoma" pitchFamily="34" charset="0"/>
              <a:ea typeface="Tahoma" pitchFamily="34" charset="0"/>
              <a:cs typeface="Tahoma" pitchFamily="34" charset="0"/>
            </a:endParaRPr>
          </a:p>
        </p:txBody>
      </p:sp>
      <p:sp>
        <p:nvSpPr>
          <p:cNvPr id="18" name="Freeform 17"/>
          <p:cNvSpPr/>
          <p:nvPr/>
        </p:nvSpPr>
        <p:spPr bwMode="auto">
          <a:xfrm>
            <a:off x="5943600" y="2438400"/>
            <a:ext cx="1628775" cy="2286000"/>
          </a:xfrm>
          <a:custGeom>
            <a:avLst/>
            <a:gdLst>
              <a:gd name="connsiteX0" fmla="*/ 1276350 w 1628775"/>
              <a:gd name="connsiteY0" fmla="*/ 2228850 h 2286000"/>
              <a:gd name="connsiteX1" fmla="*/ 1485900 w 1628775"/>
              <a:gd name="connsiteY1" fmla="*/ 1838325 h 2286000"/>
              <a:gd name="connsiteX2" fmla="*/ 1571625 w 1628775"/>
              <a:gd name="connsiteY2" fmla="*/ 1419225 h 2286000"/>
              <a:gd name="connsiteX3" fmla="*/ 1581150 w 1628775"/>
              <a:gd name="connsiteY3" fmla="*/ 695325 h 2286000"/>
              <a:gd name="connsiteX4" fmla="*/ 1562100 w 1628775"/>
              <a:gd name="connsiteY4" fmla="*/ 342900 h 2286000"/>
              <a:gd name="connsiteX5" fmla="*/ 1628775 w 1628775"/>
              <a:gd name="connsiteY5" fmla="*/ 161925 h 2286000"/>
              <a:gd name="connsiteX6" fmla="*/ 1476375 w 1628775"/>
              <a:gd name="connsiteY6" fmla="*/ 104775 h 2286000"/>
              <a:gd name="connsiteX7" fmla="*/ 1228725 w 1628775"/>
              <a:gd name="connsiteY7" fmla="*/ 123825 h 2286000"/>
              <a:gd name="connsiteX8" fmla="*/ 1095375 w 1628775"/>
              <a:gd name="connsiteY8" fmla="*/ 247650 h 2286000"/>
              <a:gd name="connsiteX9" fmla="*/ 933450 w 1628775"/>
              <a:gd name="connsiteY9" fmla="*/ 238125 h 2286000"/>
              <a:gd name="connsiteX10" fmla="*/ 647700 w 1628775"/>
              <a:gd name="connsiteY10" fmla="*/ 133350 h 2286000"/>
              <a:gd name="connsiteX11" fmla="*/ 485775 w 1628775"/>
              <a:gd name="connsiteY11" fmla="*/ 76200 h 2286000"/>
              <a:gd name="connsiteX12" fmla="*/ 342900 w 1628775"/>
              <a:gd name="connsiteY12" fmla="*/ 47625 h 2286000"/>
              <a:gd name="connsiteX13" fmla="*/ 0 w 1628775"/>
              <a:gd name="connsiteY13" fmla="*/ 0 h 2286000"/>
              <a:gd name="connsiteX14" fmla="*/ 123825 w 1628775"/>
              <a:gd name="connsiteY14" fmla="*/ 409575 h 2286000"/>
              <a:gd name="connsiteX15" fmla="*/ 152400 w 1628775"/>
              <a:gd name="connsiteY15" fmla="*/ 762000 h 2286000"/>
              <a:gd name="connsiteX16" fmla="*/ 257175 w 1628775"/>
              <a:gd name="connsiteY16" fmla="*/ 1019175 h 2286000"/>
              <a:gd name="connsiteX17" fmla="*/ 381000 w 1628775"/>
              <a:gd name="connsiteY17" fmla="*/ 1476375 h 2286000"/>
              <a:gd name="connsiteX18" fmla="*/ 495300 w 1628775"/>
              <a:gd name="connsiteY18" fmla="*/ 1762125 h 2286000"/>
              <a:gd name="connsiteX19" fmla="*/ 657225 w 1628775"/>
              <a:gd name="connsiteY19" fmla="*/ 2114550 h 2286000"/>
              <a:gd name="connsiteX20" fmla="*/ 790575 w 1628775"/>
              <a:gd name="connsiteY20" fmla="*/ 2286000 h 2286000"/>
              <a:gd name="connsiteX21" fmla="*/ 962025 w 1628775"/>
              <a:gd name="connsiteY21" fmla="*/ 2200275 h 2286000"/>
              <a:gd name="connsiteX22" fmla="*/ 1133475 w 1628775"/>
              <a:gd name="connsiteY22" fmla="*/ 2228850 h 2286000"/>
              <a:gd name="connsiteX23" fmla="*/ 1228725 w 1628775"/>
              <a:gd name="connsiteY23" fmla="*/ 226695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28775" h="2286000">
                <a:moveTo>
                  <a:pt x="1276350" y="2228850"/>
                </a:moveTo>
                <a:lnTo>
                  <a:pt x="1485900" y="1838325"/>
                </a:lnTo>
                <a:lnTo>
                  <a:pt x="1571625" y="1419225"/>
                </a:lnTo>
                <a:lnTo>
                  <a:pt x="1581150" y="695325"/>
                </a:lnTo>
                <a:lnTo>
                  <a:pt x="1562100" y="342900"/>
                </a:lnTo>
                <a:lnTo>
                  <a:pt x="1628775" y="161925"/>
                </a:lnTo>
                <a:lnTo>
                  <a:pt x="1476375" y="104775"/>
                </a:lnTo>
                <a:lnTo>
                  <a:pt x="1228725" y="123825"/>
                </a:lnTo>
                <a:lnTo>
                  <a:pt x="1095375" y="247650"/>
                </a:lnTo>
                <a:lnTo>
                  <a:pt x="933450" y="238125"/>
                </a:lnTo>
                <a:lnTo>
                  <a:pt x="647700" y="133350"/>
                </a:lnTo>
                <a:lnTo>
                  <a:pt x="485775" y="76200"/>
                </a:lnTo>
                <a:lnTo>
                  <a:pt x="342900" y="47625"/>
                </a:lnTo>
                <a:lnTo>
                  <a:pt x="0" y="0"/>
                </a:lnTo>
                <a:lnTo>
                  <a:pt x="123825" y="409575"/>
                </a:lnTo>
                <a:lnTo>
                  <a:pt x="152400" y="762000"/>
                </a:lnTo>
                <a:lnTo>
                  <a:pt x="257175" y="1019175"/>
                </a:lnTo>
                <a:lnTo>
                  <a:pt x="381000" y="1476375"/>
                </a:lnTo>
                <a:lnTo>
                  <a:pt x="495300" y="1762125"/>
                </a:lnTo>
                <a:lnTo>
                  <a:pt x="657225" y="2114550"/>
                </a:lnTo>
                <a:lnTo>
                  <a:pt x="790575" y="2286000"/>
                </a:lnTo>
                <a:lnTo>
                  <a:pt x="962025" y="2200275"/>
                </a:lnTo>
                <a:lnTo>
                  <a:pt x="1133475" y="2228850"/>
                </a:lnTo>
                <a:lnTo>
                  <a:pt x="1228725" y="2266950"/>
                </a:lnTo>
              </a:path>
            </a:pathLst>
          </a:custGeom>
          <a:solidFill>
            <a:srgbClr val="CC0066">
              <a:alpha val="40000"/>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9" name="TextBox 18"/>
          <p:cNvSpPr txBox="1"/>
          <p:nvPr/>
        </p:nvSpPr>
        <p:spPr>
          <a:xfrm>
            <a:off x="6246285" y="2957418"/>
            <a:ext cx="1170515" cy="307777"/>
          </a:xfrm>
          <a:prstGeom prst="rect">
            <a:avLst/>
          </a:prstGeom>
          <a:solidFill>
            <a:schemeClr val="bg1"/>
          </a:solidFill>
        </p:spPr>
        <p:txBody>
          <a:bodyPr wrap="square" rtlCol="0">
            <a:spAutoFit/>
          </a:bodyPr>
          <a:lstStyle/>
          <a:p>
            <a:pPr algn="ctr"/>
            <a:r>
              <a:rPr lang="en-US" sz="1400" b="1" dirty="0" smtClean="0">
                <a:latin typeface="Tahoma" pitchFamily="34" charset="0"/>
                <a:ea typeface="Tahoma" pitchFamily="34" charset="0"/>
                <a:cs typeface="Tahoma" pitchFamily="34" charset="0"/>
              </a:rPr>
              <a:t>Chimney</a:t>
            </a:r>
            <a:endParaRPr lang="en-US" sz="1400" b="1" dirty="0">
              <a:latin typeface="Tahoma" pitchFamily="34" charset="0"/>
              <a:ea typeface="Tahoma" pitchFamily="34" charset="0"/>
              <a:cs typeface="Tahoma"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smtClean="0"/>
              <a:t>Sag/Pull-Up</a:t>
            </a:r>
          </a:p>
        </p:txBody>
      </p:sp>
      <p:sp>
        <p:nvSpPr>
          <p:cNvPr id="6"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
            </a:r>
            <a:r>
              <a:rPr lang="en-US" sz="1800" b="1" dirty="0" smtClean="0">
                <a:solidFill>
                  <a:srgbClr val="C00000"/>
                </a:solidFill>
                <a:latin typeface="Arial" charset="0"/>
                <a:cs typeface="Arial" charset="0"/>
              </a:rPr>
              <a:t>Sag/Pull-Up</a:t>
            </a:r>
            <a:endParaRPr lang="en-US" sz="1800" b="1" dirty="0">
              <a:solidFill>
                <a:srgbClr val="C00000"/>
              </a:solidFill>
              <a:latin typeface="Arial" charset="0"/>
              <a:cs typeface="Arial" charset="0"/>
            </a:endParaRPr>
          </a:p>
          <a:p>
            <a:pPr marL="511175" lvl="1" indent="-171450">
              <a:spcBef>
                <a:spcPts val="1000"/>
              </a:spcBef>
              <a:buFont typeface="Arial" charset="0"/>
              <a:buChar char="–"/>
            </a:pPr>
            <a:r>
              <a:rPr lang="en-US" sz="1800" b="1" dirty="0" smtClean="0">
                <a:latin typeface="Arial" charset="0"/>
                <a:cs typeface="Arial" charset="0"/>
              </a:rPr>
              <a:t> Attenuation/Frequency</a:t>
            </a:r>
            <a:endParaRPr lang="en-US" sz="1800" b="1" dirty="0">
              <a:latin typeface="Arial" charset="0"/>
              <a:cs typeface="Arial" charset="0"/>
            </a:endParaRPr>
          </a:p>
        </p:txBody>
      </p:sp>
      <p:sp>
        <p:nvSpPr>
          <p:cNvPr id="7" name="TextBox 6"/>
          <p:cNvSpPr txBox="1"/>
          <p:nvPr/>
        </p:nvSpPr>
        <p:spPr>
          <a:xfrm>
            <a:off x="5029200" y="1332530"/>
            <a:ext cx="3831021"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 Presence of low-velocity gas sands delays time and attenuates high frequencies</a:t>
            </a:r>
            <a:endParaRPr lang="en-US" sz="2000" b="1" dirty="0">
              <a:latin typeface="Tahoma" pitchFamily="34" charset="0"/>
              <a:ea typeface="Tahoma" pitchFamily="34" charset="0"/>
              <a:cs typeface="Tahoma" pitchFamily="34" charset="0"/>
            </a:endParaRPr>
          </a:p>
        </p:txBody>
      </p:sp>
      <p:pic>
        <p:nvPicPr>
          <p:cNvPr id="8" name="Picture 2" descr="avo_school_chimney1"/>
          <p:cNvPicPr>
            <a:picLocks noChangeAspect="1" noChangeArrowheads="1"/>
          </p:cNvPicPr>
          <p:nvPr/>
        </p:nvPicPr>
        <p:blipFill>
          <a:blip r:embed="rId3" cstate="print">
            <a:lum bright="-11000" contrast="40000"/>
          </a:blip>
          <a:srcRect l="-639" t="2397" b="45411"/>
          <a:stretch>
            <a:fillRect/>
          </a:stretch>
        </p:blipFill>
        <p:spPr bwMode="auto">
          <a:xfrm>
            <a:off x="4689015" y="2460445"/>
            <a:ext cx="4229066" cy="3365789"/>
          </a:xfrm>
          <a:prstGeom prst="rect">
            <a:avLst/>
          </a:prstGeom>
          <a:noFill/>
          <a:ln w="38100">
            <a:noFill/>
            <a:miter lim="800000"/>
            <a:headEnd/>
            <a:tailEnd/>
          </a:ln>
        </p:spPr>
      </p:pic>
      <p:sp>
        <p:nvSpPr>
          <p:cNvPr id="9" name="Freeform 8"/>
          <p:cNvSpPr/>
          <p:nvPr/>
        </p:nvSpPr>
        <p:spPr bwMode="auto">
          <a:xfrm>
            <a:off x="4716387" y="4933351"/>
            <a:ext cx="4204093" cy="503207"/>
          </a:xfrm>
          <a:custGeom>
            <a:avLst/>
            <a:gdLst>
              <a:gd name="connsiteX0" fmla="*/ 4934310 w 4934310"/>
              <a:gd name="connsiteY0" fmla="*/ 503207 h 503207"/>
              <a:gd name="connsiteX1" fmla="*/ 4692770 w 4934310"/>
              <a:gd name="connsiteY1" fmla="*/ 373811 h 503207"/>
              <a:gd name="connsiteX2" fmla="*/ 4373593 w 4934310"/>
              <a:gd name="connsiteY2" fmla="*/ 261668 h 503207"/>
              <a:gd name="connsiteX3" fmla="*/ 3864634 w 4934310"/>
              <a:gd name="connsiteY3" fmla="*/ 123645 h 503207"/>
              <a:gd name="connsiteX4" fmla="*/ 3640347 w 4934310"/>
              <a:gd name="connsiteY4" fmla="*/ 97766 h 503207"/>
              <a:gd name="connsiteX5" fmla="*/ 3398808 w 4934310"/>
              <a:gd name="connsiteY5" fmla="*/ 37381 h 503207"/>
              <a:gd name="connsiteX6" fmla="*/ 3200400 w 4934310"/>
              <a:gd name="connsiteY6" fmla="*/ 46007 h 503207"/>
              <a:gd name="connsiteX7" fmla="*/ 2907102 w 4934310"/>
              <a:gd name="connsiteY7" fmla="*/ 71887 h 503207"/>
              <a:gd name="connsiteX8" fmla="*/ 2674189 w 4934310"/>
              <a:gd name="connsiteY8" fmla="*/ 175404 h 503207"/>
              <a:gd name="connsiteX9" fmla="*/ 2355011 w 4934310"/>
              <a:gd name="connsiteY9" fmla="*/ 227162 h 503207"/>
              <a:gd name="connsiteX10" fmla="*/ 2173857 w 4934310"/>
              <a:gd name="connsiteY10" fmla="*/ 184030 h 503207"/>
              <a:gd name="connsiteX11" fmla="*/ 2018581 w 4934310"/>
              <a:gd name="connsiteY11" fmla="*/ 140898 h 503207"/>
              <a:gd name="connsiteX12" fmla="*/ 1846053 w 4934310"/>
              <a:gd name="connsiteY12" fmla="*/ 80513 h 503207"/>
              <a:gd name="connsiteX13" fmla="*/ 1630393 w 4934310"/>
              <a:gd name="connsiteY13" fmla="*/ 11502 h 503207"/>
              <a:gd name="connsiteX14" fmla="*/ 1518249 w 4934310"/>
              <a:gd name="connsiteY14" fmla="*/ 11502 h 503207"/>
              <a:gd name="connsiteX15" fmla="*/ 1190445 w 4934310"/>
              <a:gd name="connsiteY15" fmla="*/ 63260 h 503207"/>
              <a:gd name="connsiteX16" fmla="*/ 940279 w 4934310"/>
              <a:gd name="connsiteY16" fmla="*/ 97766 h 503207"/>
              <a:gd name="connsiteX17" fmla="*/ 664234 w 4934310"/>
              <a:gd name="connsiteY17" fmla="*/ 166777 h 503207"/>
              <a:gd name="connsiteX18" fmla="*/ 0 w 4934310"/>
              <a:gd name="connsiteY18" fmla="*/ 330679 h 50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34310" h="503207">
                <a:moveTo>
                  <a:pt x="4934310" y="503207"/>
                </a:moveTo>
                <a:cubicBezTo>
                  <a:pt x="4860266" y="458637"/>
                  <a:pt x="4786223" y="414068"/>
                  <a:pt x="4692770" y="373811"/>
                </a:cubicBezTo>
                <a:cubicBezTo>
                  <a:pt x="4599317" y="333554"/>
                  <a:pt x="4511616" y="303362"/>
                  <a:pt x="4373593" y="261668"/>
                </a:cubicBezTo>
                <a:cubicBezTo>
                  <a:pt x="4235570" y="219974"/>
                  <a:pt x="3986842" y="150962"/>
                  <a:pt x="3864634" y="123645"/>
                </a:cubicBezTo>
                <a:cubicBezTo>
                  <a:pt x="3742426" y="96328"/>
                  <a:pt x="3717985" y="112143"/>
                  <a:pt x="3640347" y="97766"/>
                </a:cubicBezTo>
                <a:cubicBezTo>
                  <a:pt x="3562709" y="83389"/>
                  <a:pt x="3472133" y="46008"/>
                  <a:pt x="3398808" y="37381"/>
                </a:cubicBezTo>
                <a:cubicBezTo>
                  <a:pt x="3325483" y="28754"/>
                  <a:pt x="3282351" y="40256"/>
                  <a:pt x="3200400" y="46007"/>
                </a:cubicBezTo>
                <a:cubicBezTo>
                  <a:pt x="3118449" y="51758"/>
                  <a:pt x="2994804" y="50321"/>
                  <a:pt x="2907102" y="71887"/>
                </a:cubicBezTo>
                <a:cubicBezTo>
                  <a:pt x="2819400" y="93453"/>
                  <a:pt x="2766204" y="149525"/>
                  <a:pt x="2674189" y="175404"/>
                </a:cubicBezTo>
                <a:cubicBezTo>
                  <a:pt x="2582174" y="201283"/>
                  <a:pt x="2438400" y="225724"/>
                  <a:pt x="2355011" y="227162"/>
                </a:cubicBezTo>
                <a:cubicBezTo>
                  <a:pt x="2271622" y="228600"/>
                  <a:pt x="2229929" y="198407"/>
                  <a:pt x="2173857" y="184030"/>
                </a:cubicBezTo>
                <a:cubicBezTo>
                  <a:pt x="2117785" y="169653"/>
                  <a:pt x="2073215" y="158151"/>
                  <a:pt x="2018581" y="140898"/>
                </a:cubicBezTo>
                <a:cubicBezTo>
                  <a:pt x="1963947" y="123645"/>
                  <a:pt x="1910751" y="102079"/>
                  <a:pt x="1846053" y="80513"/>
                </a:cubicBezTo>
                <a:cubicBezTo>
                  <a:pt x="1781355" y="58947"/>
                  <a:pt x="1685027" y="23004"/>
                  <a:pt x="1630393" y="11502"/>
                </a:cubicBezTo>
                <a:cubicBezTo>
                  <a:pt x="1575759" y="0"/>
                  <a:pt x="1591574" y="2876"/>
                  <a:pt x="1518249" y="11502"/>
                </a:cubicBezTo>
                <a:cubicBezTo>
                  <a:pt x="1444924" y="20128"/>
                  <a:pt x="1286773" y="48883"/>
                  <a:pt x="1190445" y="63260"/>
                </a:cubicBezTo>
                <a:cubicBezTo>
                  <a:pt x="1094117" y="77637"/>
                  <a:pt x="1027981" y="80513"/>
                  <a:pt x="940279" y="97766"/>
                </a:cubicBezTo>
                <a:cubicBezTo>
                  <a:pt x="852577" y="115019"/>
                  <a:pt x="664234" y="166777"/>
                  <a:pt x="664234" y="166777"/>
                </a:cubicBezTo>
                <a:lnTo>
                  <a:pt x="0" y="330679"/>
                </a:lnTo>
              </a:path>
            </a:pathLst>
          </a:custGeom>
          <a:noFill/>
          <a:ln w="28575" cap="flat" cmpd="sng" algn="ctr">
            <a:solidFill>
              <a:srgbClr val="66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5260273" y="3521494"/>
            <a:ext cx="2520985" cy="681487"/>
          </a:xfrm>
          <a:custGeom>
            <a:avLst/>
            <a:gdLst>
              <a:gd name="connsiteX0" fmla="*/ 103517 w 2958860"/>
              <a:gd name="connsiteY0" fmla="*/ 276046 h 681487"/>
              <a:gd name="connsiteX1" fmla="*/ 396815 w 2958860"/>
              <a:gd name="connsiteY1" fmla="*/ 138023 h 681487"/>
              <a:gd name="connsiteX2" fmla="*/ 733245 w 2958860"/>
              <a:gd name="connsiteY2" fmla="*/ 43132 h 681487"/>
              <a:gd name="connsiteX3" fmla="*/ 1138687 w 2958860"/>
              <a:gd name="connsiteY3" fmla="*/ 25880 h 681487"/>
              <a:gd name="connsiteX4" fmla="*/ 1518249 w 2958860"/>
              <a:gd name="connsiteY4" fmla="*/ 0 h 681487"/>
              <a:gd name="connsiteX5" fmla="*/ 1932317 w 2958860"/>
              <a:gd name="connsiteY5" fmla="*/ 25880 h 681487"/>
              <a:gd name="connsiteX6" fmla="*/ 2078966 w 2958860"/>
              <a:gd name="connsiteY6" fmla="*/ 8627 h 681487"/>
              <a:gd name="connsiteX7" fmla="*/ 2268747 w 2958860"/>
              <a:gd name="connsiteY7" fmla="*/ 94891 h 681487"/>
              <a:gd name="connsiteX8" fmla="*/ 2493034 w 2958860"/>
              <a:gd name="connsiteY8" fmla="*/ 155276 h 681487"/>
              <a:gd name="connsiteX9" fmla="*/ 2674189 w 2958860"/>
              <a:gd name="connsiteY9" fmla="*/ 198408 h 681487"/>
              <a:gd name="connsiteX10" fmla="*/ 2829464 w 2958860"/>
              <a:gd name="connsiteY10" fmla="*/ 189781 h 681487"/>
              <a:gd name="connsiteX11" fmla="*/ 2958860 w 2958860"/>
              <a:gd name="connsiteY11" fmla="*/ 388189 h 681487"/>
              <a:gd name="connsiteX12" fmla="*/ 2769079 w 2958860"/>
              <a:gd name="connsiteY12" fmla="*/ 483080 h 681487"/>
              <a:gd name="connsiteX13" fmla="*/ 2320506 w 2958860"/>
              <a:gd name="connsiteY13" fmla="*/ 577970 h 681487"/>
              <a:gd name="connsiteX14" fmla="*/ 2087592 w 2958860"/>
              <a:gd name="connsiteY14" fmla="*/ 595223 h 681487"/>
              <a:gd name="connsiteX15" fmla="*/ 1828800 w 2958860"/>
              <a:gd name="connsiteY15" fmla="*/ 672861 h 681487"/>
              <a:gd name="connsiteX16" fmla="*/ 1509622 w 2958860"/>
              <a:gd name="connsiteY16" fmla="*/ 681487 h 681487"/>
              <a:gd name="connsiteX17" fmla="*/ 1276709 w 2958860"/>
              <a:gd name="connsiteY17" fmla="*/ 612476 h 681487"/>
              <a:gd name="connsiteX18" fmla="*/ 1026543 w 2958860"/>
              <a:gd name="connsiteY18" fmla="*/ 517585 h 681487"/>
              <a:gd name="connsiteX19" fmla="*/ 733245 w 2958860"/>
              <a:gd name="connsiteY19" fmla="*/ 526212 h 681487"/>
              <a:gd name="connsiteX20" fmla="*/ 517585 w 2958860"/>
              <a:gd name="connsiteY20" fmla="*/ 491706 h 681487"/>
              <a:gd name="connsiteX21" fmla="*/ 310551 w 2958860"/>
              <a:gd name="connsiteY21" fmla="*/ 465827 h 681487"/>
              <a:gd name="connsiteX22" fmla="*/ 69011 w 2958860"/>
              <a:gd name="connsiteY22" fmla="*/ 388189 h 681487"/>
              <a:gd name="connsiteX23" fmla="*/ 69011 w 2958860"/>
              <a:gd name="connsiteY23" fmla="*/ 388189 h 681487"/>
              <a:gd name="connsiteX24" fmla="*/ 0 w 2958860"/>
              <a:gd name="connsiteY24" fmla="*/ 336431 h 68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58860" h="681487">
                <a:moveTo>
                  <a:pt x="103517" y="276046"/>
                </a:moveTo>
                <a:lnTo>
                  <a:pt x="396815" y="138023"/>
                </a:lnTo>
                <a:lnTo>
                  <a:pt x="733245" y="43132"/>
                </a:lnTo>
                <a:lnTo>
                  <a:pt x="1138687" y="25880"/>
                </a:lnTo>
                <a:lnTo>
                  <a:pt x="1518249" y="0"/>
                </a:lnTo>
                <a:lnTo>
                  <a:pt x="1932317" y="25880"/>
                </a:lnTo>
                <a:lnTo>
                  <a:pt x="2078966" y="8627"/>
                </a:lnTo>
                <a:lnTo>
                  <a:pt x="2268747" y="94891"/>
                </a:lnTo>
                <a:lnTo>
                  <a:pt x="2493034" y="155276"/>
                </a:lnTo>
                <a:lnTo>
                  <a:pt x="2674189" y="198408"/>
                </a:lnTo>
                <a:lnTo>
                  <a:pt x="2829464" y="189781"/>
                </a:lnTo>
                <a:lnTo>
                  <a:pt x="2958860" y="388189"/>
                </a:lnTo>
                <a:lnTo>
                  <a:pt x="2769079" y="483080"/>
                </a:lnTo>
                <a:lnTo>
                  <a:pt x="2320506" y="577970"/>
                </a:lnTo>
                <a:lnTo>
                  <a:pt x="2087592" y="595223"/>
                </a:lnTo>
                <a:lnTo>
                  <a:pt x="1828800" y="672861"/>
                </a:lnTo>
                <a:lnTo>
                  <a:pt x="1509622" y="681487"/>
                </a:lnTo>
                <a:lnTo>
                  <a:pt x="1276709" y="612476"/>
                </a:lnTo>
                <a:lnTo>
                  <a:pt x="1026543" y="517585"/>
                </a:lnTo>
                <a:lnTo>
                  <a:pt x="733245" y="526212"/>
                </a:lnTo>
                <a:lnTo>
                  <a:pt x="517585" y="491706"/>
                </a:lnTo>
                <a:lnTo>
                  <a:pt x="310551" y="465827"/>
                </a:lnTo>
                <a:lnTo>
                  <a:pt x="69011" y="388189"/>
                </a:lnTo>
                <a:lnTo>
                  <a:pt x="69011" y="388189"/>
                </a:lnTo>
                <a:lnTo>
                  <a:pt x="0" y="336431"/>
                </a:lnTo>
              </a:path>
            </a:pathLst>
          </a:custGeom>
          <a:solidFill>
            <a:srgbClr val="FF0000">
              <a:alpha val="3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4767836" y="3532996"/>
            <a:ext cx="4093845" cy="497457"/>
          </a:xfrm>
          <a:custGeom>
            <a:avLst/>
            <a:gdLst>
              <a:gd name="connsiteX0" fmla="*/ 0 w 4804913"/>
              <a:gd name="connsiteY0" fmla="*/ 281796 h 497457"/>
              <a:gd name="connsiteX1" fmla="*/ 60385 w 4804913"/>
              <a:gd name="connsiteY1" fmla="*/ 264544 h 497457"/>
              <a:gd name="connsiteX2" fmla="*/ 319177 w 4804913"/>
              <a:gd name="connsiteY2" fmla="*/ 238664 h 497457"/>
              <a:gd name="connsiteX3" fmla="*/ 767751 w 4804913"/>
              <a:gd name="connsiteY3" fmla="*/ 169653 h 497457"/>
              <a:gd name="connsiteX4" fmla="*/ 974785 w 4804913"/>
              <a:gd name="connsiteY4" fmla="*/ 117895 h 497457"/>
              <a:gd name="connsiteX5" fmla="*/ 1233577 w 4804913"/>
              <a:gd name="connsiteY5" fmla="*/ 31630 h 497457"/>
              <a:gd name="connsiteX6" fmla="*/ 1544128 w 4804913"/>
              <a:gd name="connsiteY6" fmla="*/ 31630 h 497457"/>
              <a:gd name="connsiteX7" fmla="*/ 1923691 w 4804913"/>
              <a:gd name="connsiteY7" fmla="*/ 14378 h 497457"/>
              <a:gd name="connsiteX8" fmla="*/ 2122098 w 4804913"/>
              <a:gd name="connsiteY8" fmla="*/ 5751 h 497457"/>
              <a:gd name="connsiteX9" fmla="*/ 2432649 w 4804913"/>
              <a:gd name="connsiteY9" fmla="*/ 48883 h 497457"/>
              <a:gd name="connsiteX10" fmla="*/ 2639683 w 4804913"/>
              <a:gd name="connsiteY10" fmla="*/ 23004 h 497457"/>
              <a:gd name="connsiteX11" fmla="*/ 2803585 w 4804913"/>
              <a:gd name="connsiteY11" fmla="*/ 74762 h 497457"/>
              <a:gd name="connsiteX12" fmla="*/ 3036498 w 4804913"/>
              <a:gd name="connsiteY12" fmla="*/ 152400 h 497457"/>
              <a:gd name="connsiteX13" fmla="*/ 3140015 w 4804913"/>
              <a:gd name="connsiteY13" fmla="*/ 161027 h 497457"/>
              <a:gd name="connsiteX14" fmla="*/ 3269411 w 4804913"/>
              <a:gd name="connsiteY14" fmla="*/ 161027 h 497457"/>
              <a:gd name="connsiteX15" fmla="*/ 3441940 w 4804913"/>
              <a:gd name="connsiteY15" fmla="*/ 212785 h 497457"/>
              <a:gd name="connsiteX16" fmla="*/ 3614468 w 4804913"/>
              <a:gd name="connsiteY16" fmla="*/ 247291 h 497457"/>
              <a:gd name="connsiteX17" fmla="*/ 3933645 w 4804913"/>
              <a:gd name="connsiteY17" fmla="*/ 324929 h 497457"/>
              <a:gd name="connsiteX18" fmla="*/ 4157932 w 4804913"/>
              <a:gd name="connsiteY18" fmla="*/ 368061 h 497457"/>
              <a:gd name="connsiteX19" fmla="*/ 4804913 w 4804913"/>
              <a:gd name="connsiteY19" fmla="*/ 497457 h 49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04913" h="497457">
                <a:moveTo>
                  <a:pt x="0" y="281796"/>
                </a:moveTo>
                <a:cubicBezTo>
                  <a:pt x="3594" y="276764"/>
                  <a:pt x="7189" y="271733"/>
                  <a:pt x="60385" y="264544"/>
                </a:cubicBezTo>
                <a:cubicBezTo>
                  <a:pt x="113581" y="257355"/>
                  <a:pt x="201283" y="254479"/>
                  <a:pt x="319177" y="238664"/>
                </a:cubicBezTo>
                <a:cubicBezTo>
                  <a:pt x="437071" y="222849"/>
                  <a:pt x="658483" y="189781"/>
                  <a:pt x="767751" y="169653"/>
                </a:cubicBezTo>
                <a:cubicBezTo>
                  <a:pt x="877019" y="149525"/>
                  <a:pt x="897147" y="140899"/>
                  <a:pt x="974785" y="117895"/>
                </a:cubicBezTo>
                <a:cubicBezTo>
                  <a:pt x="1052423" y="94891"/>
                  <a:pt x="1138687" y="46007"/>
                  <a:pt x="1233577" y="31630"/>
                </a:cubicBezTo>
                <a:cubicBezTo>
                  <a:pt x="1328467" y="17253"/>
                  <a:pt x="1429109" y="34505"/>
                  <a:pt x="1544128" y="31630"/>
                </a:cubicBezTo>
                <a:cubicBezTo>
                  <a:pt x="1659147" y="28755"/>
                  <a:pt x="1923691" y="14378"/>
                  <a:pt x="1923691" y="14378"/>
                </a:cubicBezTo>
                <a:cubicBezTo>
                  <a:pt x="2020019" y="10065"/>
                  <a:pt x="2037272" y="0"/>
                  <a:pt x="2122098" y="5751"/>
                </a:cubicBezTo>
                <a:cubicBezTo>
                  <a:pt x="2206924" y="11502"/>
                  <a:pt x="2346385" y="46008"/>
                  <a:pt x="2432649" y="48883"/>
                </a:cubicBezTo>
                <a:cubicBezTo>
                  <a:pt x="2518913" y="51758"/>
                  <a:pt x="2577860" y="18691"/>
                  <a:pt x="2639683" y="23004"/>
                </a:cubicBezTo>
                <a:cubicBezTo>
                  <a:pt x="2701506" y="27317"/>
                  <a:pt x="2803585" y="74762"/>
                  <a:pt x="2803585" y="74762"/>
                </a:cubicBezTo>
                <a:cubicBezTo>
                  <a:pt x="2869721" y="96328"/>
                  <a:pt x="2980426" y="138023"/>
                  <a:pt x="3036498" y="152400"/>
                </a:cubicBezTo>
                <a:cubicBezTo>
                  <a:pt x="3092570" y="166777"/>
                  <a:pt x="3101196" y="159589"/>
                  <a:pt x="3140015" y="161027"/>
                </a:cubicBezTo>
                <a:cubicBezTo>
                  <a:pt x="3178834" y="162465"/>
                  <a:pt x="3219090" y="152401"/>
                  <a:pt x="3269411" y="161027"/>
                </a:cubicBezTo>
                <a:cubicBezTo>
                  <a:pt x="3319732" y="169653"/>
                  <a:pt x="3384431" y="198408"/>
                  <a:pt x="3441940" y="212785"/>
                </a:cubicBezTo>
                <a:cubicBezTo>
                  <a:pt x="3499449" y="227162"/>
                  <a:pt x="3532517" y="228600"/>
                  <a:pt x="3614468" y="247291"/>
                </a:cubicBezTo>
                <a:cubicBezTo>
                  <a:pt x="3696419" y="265982"/>
                  <a:pt x="3843068" y="304801"/>
                  <a:pt x="3933645" y="324929"/>
                </a:cubicBezTo>
                <a:cubicBezTo>
                  <a:pt x="4024222" y="345057"/>
                  <a:pt x="4157932" y="368061"/>
                  <a:pt x="4157932" y="368061"/>
                </a:cubicBezTo>
                <a:lnTo>
                  <a:pt x="4804913" y="497457"/>
                </a:lnTo>
              </a:path>
            </a:pathLst>
          </a:custGeom>
          <a:no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3" name="TextBox 12"/>
          <p:cNvSpPr txBox="1"/>
          <p:nvPr/>
        </p:nvSpPr>
        <p:spPr>
          <a:xfrm>
            <a:off x="6165005" y="2672938"/>
            <a:ext cx="868869" cy="261610"/>
          </a:xfrm>
          <a:prstGeom prst="rect">
            <a:avLst/>
          </a:prstGeom>
          <a:solidFill>
            <a:schemeClr val="bg1"/>
          </a:solidFill>
        </p:spPr>
        <p:txBody>
          <a:bodyPr wrap="square" rtlCol="0">
            <a:spAutoFit/>
          </a:bodyPr>
          <a:lstStyle/>
          <a:p>
            <a:pPr algn="ctr"/>
            <a:r>
              <a:rPr lang="en-US" sz="1100" b="1" dirty="0" smtClean="0">
                <a:latin typeface="Tahoma" pitchFamily="34" charset="0"/>
                <a:ea typeface="Tahoma" pitchFamily="34" charset="0"/>
                <a:cs typeface="Tahoma" pitchFamily="34" charset="0"/>
              </a:rPr>
              <a:t>Chimney</a:t>
            </a:r>
            <a:endParaRPr lang="en-US" sz="1100" b="1" dirty="0">
              <a:latin typeface="Tahoma" pitchFamily="34" charset="0"/>
              <a:ea typeface="Tahoma" pitchFamily="34" charset="0"/>
              <a:cs typeface="Tahoma" pitchFamily="34" charset="0"/>
            </a:endParaRPr>
          </a:p>
        </p:txBody>
      </p:sp>
      <p:grpSp>
        <p:nvGrpSpPr>
          <p:cNvPr id="17" name="Group 16"/>
          <p:cNvGrpSpPr/>
          <p:nvPr/>
        </p:nvGrpSpPr>
        <p:grpSpPr>
          <a:xfrm>
            <a:off x="6205645" y="4278218"/>
            <a:ext cx="960309" cy="1394897"/>
            <a:chOff x="6205645" y="4278218"/>
            <a:chExt cx="960309" cy="1394897"/>
          </a:xfrm>
        </p:grpSpPr>
        <p:sp>
          <p:nvSpPr>
            <p:cNvPr id="15" name="TextBox 14"/>
            <p:cNvSpPr txBox="1"/>
            <p:nvPr/>
          </p:nvSpPr>
          <p:spPr>
            <a:xfrm>
              <a:off x="6205645" y="4278218"/>
              <a:ext cx="868869" cy="307777"/>
            </a:xfrm>
            <a:prstGeom prst="rect">
              <a:avLst/>
            </a:prstGeom>
            <a:solidFill>
              <a:schemeClr val="bg1"/>
            </a:solidFill>
          </p:spPr>
          <p:txBody>
            <a:bodyPr wrap="square" rtlCol="0">
              <a:spAutoFit/>
            </a:bodyPr>
            <a:lstStyle/>
            <a:p>
              <a:pPr algn="ctr"/>
              <a:r>
                <a:rPr lang="en-US" sz="1400" b="1" dirty="0" smtClean="0">
                  <a:latin typeface="Tahoma" pitchFamily="34" charset="0"/>
                  <a:ea typeface="Tahoma" pitchFamily="34" charset="0"/>
                  <a:cs typeface="Tahoma" pitchFamily="34" charset="0"/>
                </a:rPr>
                <a:t>Sag</a:t>
              </a:r>
              <a:endParaRPr lang="en-US" sz="1400" b="1" dirty="0">
                <a:latin typeface="Tahoma" pitchFamily="34" charset="0"/>
                <a:ea typeface="Tahoma" pitchFamily="34" charset="0"/>
                <a:cs typeface="Tahoma" pitchFamily="34" charset="0"/>
              </a:endParaRPr>
            </a:p>
          </p:txBody>
        </p:sp>
        <p:sp>
          <p:nvSpPr>
            <p:cNvPr id="16" name="TextBox 15"/>
            <p:cNvSpPr txBox="1"/>
            <p:nvPr/>
          </p:nvSpPr>
          <p:spPr>
            <a:xfrm>
              <a:off x="6297085" y="5365338"/>
              <a:ext cx="868869" cy="307777"/>
            </a:xfrm>
            <a:prstGeom prst="rect">
              <a:avLst/>
            </a:prstGeom>
            <a:solidFill>
              <a:schemeClr val="bg1"/>
            </a:solidFill>
          </p:spPr>
          <p:txBody>
            <a:bodyPr wrap="square" rtlCol="0">
              <a:spAutoFit/>
            </a:bodyPr>
            <a:lstStyle/>
            <a:p>
              <a:pPr algn="ctr"/>
              <a:r>
                <a:rPr lang="en-US" sz="1400" b="1" dirty="0" smtClean="0">
                  <a:latin typeface="Tahoma" pitchFamily="34" charset="0"/>
                  <a:ea typeface="Tahoma" pitchFamily="34" charset="0"/>
                  <a:cs typeface="Tahoma" pitchFamily="34" charset="0"/>
                </a:rPr>
                <a:t>Sag</a:t>
              </a:r>
              <a:endParaRPr lang="en-US" sz="1400" b="1" dirty="0">
                <a:latin typeface="Tahoma" pitchFamily="34" charset="0"/>
                <a:ea typeface="Tahoma" pitchFamily="34" charset="0"/>
                <a:cs typeface="Tahoma" pitchFamily="34"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dirty="0" smtClean="0"/>
              <a:t>Attenuation</a:t>
            </a:r>
          </a:p>
        </p:txBody>
      </p:sp>
      <p:sp>
        <p:nvSpPr>
          <p:cNvPr id="6" name="Text Box 3"/>
          <p:cNvSpPr txBox="1">
            <a:spLocks noChangeArrowheads="1"/>
          </p:cNvSpPr>
          <p:nvPr/>
        </p:nvSpPr>
        <p:spPr bwMode="auto">
          <a:xfrm>
            <a:off x="365732" y="969622"/>
            <a:ext cx="4930168" cy="5416868"/>
          </a:xfrm>
          <a:prstGeom prst="rect">
            <a:avLst/>
          </a:prstGeom>
          <a:noFill/>
          <a:ln w="9525">
            <a:noFill/>
            <a:miter lim="800000"/>
            <a:headEnd/>
            <a:tailEnd/>
          </a:ln>
        </p:spPr>
        <p:txBody>
          <a:bodyPr wrap="square">
            <a:spAutoFit/>
          </a:bodyPr>
          <a:lstStyle/>
          <a:p>
            <a:pPr marL="173038" indent="-173038">
              <a:spcBef>
                <a:spcPts val="1000"/>
              </a:spcBef>
              <a:buFontTx/>
              <a:buChar char="•"/>
            </a:pPr>
            <a:r>
              <a:rPr lang="en-US" sz="2800" dirty="0">
                <a:latin typeface="Arial" charset="0"/>
                <a:cs typeface="Arial" charset="0"/>
              </a:rPr>
              <a:t>Hydrocarbon Indicators</a:t>
            </a:r>
            <a:endParaRPr lang="en-US" sz="20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Amplitude </a:t>
            </a:r>
            <a:r>
              <a:rPr lang="en-US" sz="1800" dirty="0">
                <a:latin typeface="Arial" charset="0"/>
                <a:cs typeface="Arial" charset="0"/>
              </a:rPr>
              <a:t>Strength</a:t>
            </a:r>
          </a:p>
          <a:p>
            <a:pPr marL="511175" lvl="1" indent="-171450">
              <a:spcBef>
                <a:spcPts val="1000"/>
              </a:spcBef>
              <a:buFont typeface="Arial" charset="0"/>
              <a:buChar char="–"/>
            </a:pPr>
            <a:r>
              <a:rPr lang="en-US" sz="1800" dirty="0" smtClean="0">
                <a:latin typeface="Arial" charset="0"/>
                <a:cs typeface="Arial" charset="0"/>
              </a:rPr>
              <a:t> Impedance </a:t>
            </a:r>
            <a:r>
              <a:rPr lang="en-US" sz="1800" dirty="0">
                <a:latin typeface="Arial" charset="0"/>
                <a:cs typeface="Arial" charset="0"/>
              </a:rPr>
              <a:t>Signature</a:t>
            </a:r>
          </a:p>
          <a:p>
            <a:pPr marL="511175" lvl="1" indent="-171450">
              <a:spcBef>
                <a:spcPts val="1000"/>
              </a:spcBef>
              <a:buFont typeface="Arial" charset="0"/>
              <a:buChar char="–"/>
            </a:pPr>
            <a:r>
              <a:rPr lang="en-US" sz="1800" dirty="0" smtClean="0">
                <a:solidFill>
                  <a:srgbClr val="000000"/>
                </a:solidFill>
                <a:latin typeface="Arial" charset="0"/>
                <a:cs typeface="Arial" charset="0"/>
              </a:rPr>
              <a:t> </a:t>
            </a:r>
            <a:r>
              <a:rPr lang="en-US" sz="1800" dirty="0" smtClean="0">
                <a:latin typeface="Arial" charset="0"/>
                <a:cs typeface="Arial" charset="0"/>
              </a:rPr>
              <a:t>AVO Response</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Evidence </a:t>
            </a:r>
            <a:r>
              <a:rPr lang="en-US" sz="1800" dirty="0">
                <a:latin typeface="Arial" charset="0"/>
                <a:cs typeface="Arial" charset="0"/>
              </a:rPr>
              <a:t>of Fluid Contact</a:t>
            </a:r>
          </a:p>
          <a:p>
            <a:pPr lvl="2" indent="-173038">
              <a:spcBef>
                <a:spcPts val="1000"/>
              </a:spcBef>
              <a:buFont typeface="Arial" charset="0"/>
              <a:buChar char="&gt;"/>
            </a:pPr>
            <a:r>
              <a:rPr lang="en-US" sz="1600" dirty="0" smtClean="0">
                <a:latin typeface="Arial" charset="0"/>
                <a:cs typeface="Arial" charset="0"/>
              </a:rPr>
              <a:t> Flat </a:t>
            </a:r>
            <a:r>
              <a:rPr lang="en-US" sz="1600" dirty="0">
                <a:latin typeface="Arial" charset="0"/>
                <a:cs typeface="Arial" charset="0"/>
              </a:rPr>
              <a:t>Spot</a:t>
            </a:r>
          </a:p>
          <a:p>
            <a:pPr lvl="2" indent="-173038">
              <a:spcBef>
                <a:spcPts val="1000"/>
              </a:spcBef>
              <a:buFont typeface="Arial" charset="0"/>
              <a:buChar char="&gt;"/>
            </a:pPr>
            <a:r>
              <a:rPr lang="en-US" sz="1600" dirty="0" smtClean="0">
                <a:latin typeface="Arial" charset="0"/>
                <a:cs typeface="Arial" charset="0"/>
              </a:rPr>
              <a:t> Polarity </a:t>
            </a:r>
            <a:r>
              <a:rPr lang="en-US" sz="1600" dirty="0">
                <a:latin typeface="Arial" charset="0"/>
                <a:cs typeface="Arial" charset="0"/>
              </a:rPr>
              <a:t>Reversal</a:t>
            </a:r>
          </a:p>
          <a:p>
            <a:pPr lvl="2" indent="-173038">
              <a:spcBef>
                <a:spcPts val="1000"/>
              </a:spcBef>
              <a:buFont typeface="Arial" charset="0"/>
              <a:buChar char="&gt;"/>
            </a:pPr>
            <a:r>
              <a:rPr lang="en-US" sz="1600" dirty="0" smtClean="0">
                <a:latin typeface="Arial" charset="0"/>
                <a:cs typeface="Arial" charset="0"/>
              </a:rPr>
              <a:t> Abrupt Down-Dip </a:t>
            </a:r>
            <a:r>
              <a:rPr lang="en-US" sz="1600" dirty="0">
                <a:latin typeface="Arial" charset="0"/>
                <a:cs typeface="Arial" charset="0"/>
              </a:rPr>
              <a:t>Termination</a:t>
            </a:r>
          </a:p>
          <a:p>
            <a:pPr lvl="2" indent="-173038">
              <a:spcBef>
                <a:spcPts val="1000"/>
              </a:spcBef>
              <a:buFont typeface="Arial" charset="0"/>
              <a:buChar char="&gt;"/>
            </a:pPr>
            <a:r>
              <a:rPr lang="en-US" sz="1600" dirty="0" smtClean="0">
                <a:latin typeface="Arial" charset="0"/>
                <a:cs typeface="Arial" charset="0"/>
              </a:rPr>
              <a:t> Fit-to-Structure</a:t>
            </a:r>
            <a:endParaRPr lang="en-US" sz="1600" dirty="0">
              <a:latin typeface="Arial" charset="0"/>
              <a:cs typeface="Arial" charset="0"/>
            </a:endParaRPr>
          </a:p>
          <a:p>
            <a:pPr marL="173038" indent="-173038">
              <a:spcBef>
                <a:spcPts val="1000"/>
              </a:spcBef>
              <a:buFontTx/>
              <a:buChar char="•"/>
            </a:pPr>
            <a:r>
              <a:rPr lang="en-US" sz="2800" dirty="0">
                <a:latin typeface="Arial" charset="0"/>
                <a:cs typeface="Arial" charset="0"/>
              </a:rPr>
              <a:t>Other Indicators</a:t>
            </a:r>
          </a:p>
          <a:p>
            <a:pPr marL="511175" lvl="1" indent="-171450">
              <a:spcBef>
                <a:spcPts val="1000"/>
              </a:spcBef>
              <a:buFont typeface="Arial" charset="0"/>
              <a:buChar char="–"/>
            </a:pPr>
            <a:r>
              <a:rPr lang="en-US" sz="1800" dirty="0" smtClean="0">
                <a:latin typeface="Arial" charset="0"/>
                <a:cs typeface="Arial" charset="0"/>
              </a:rPr>
              <a:t> Chimneys</a:t>
            </a:r>
            <a:endParaRPr lang="en-US" sz="1800" dirty="0">
              <a:latin typeface="Arial" charset="0"/>
              <a:cs typeface="Arial" charset="0"/>
            </a:endParaRPr>
          </a:p>
          <a:p>
            <a:pPr marL="511175" lvl="1" indent="-171450">
              <a:spcBef>
                <a:spcPts val="1000"/>
              </a:spcBef>
              <a:buFont typeface="Arial" charset="0"/>
              <a:buChar char="–"/>
            </a:pPr>
            <a:r>
              <a:rPr lang="en-US" sz="1800" dirty="0" smtClean="0">
                <a:latin typeface="Arial" charset="0"/>
                <a:cs typeface="Arial" charset="0"/>
              </a:rPr>
              <a:t> </a:t>
            </a:r>
            <a:r>
              <a:rPr lang="en-US" sz="1800" b="1" dirty="0" smtClean="0">
                <a:latin typeface="Arial" charset="0"/>
                <a:cs typeface="Arial" charset="0"/>
              </a:rPr>
              <a:t>Sag/Pull-Up</a:t>
            </a:r>
            <a:endParaRPr lang="en-US" sz="1800" b="1" dirty="0">
              <a:latin typeface="Arial" charset="0"/>
              <a:cs typeface="Arial" charset="0"/>
            </a:endParaRPr>
          </a:p>
          <a:p>
            <a:pPr marL="511175" lvl="1" indent="-171450">
              <a:spcBef>
                <a:spcPts val="1000"/>
              </a:spcBef>
              <a:buFont typeface="Arial" charset="0"/>
              <a:buChar char="–"/>
            </a:pPr>
            <a:r>
              <a:rPr lang="en-US" sz="1800" b="1" dirty="0" smtClean="0">
                <a:latin typeface="Arial" charset="0"/>
                <a:cs typeface="Arial" charset="0"/>
              </a:rPr>
              <a:t> </a:t>
            </a:r>
            <a:r>
              <a:rPr lang="en-US" sz="1800" b="1" dirty="0" smtClean="0">
                <a:solidFill>
                  <a:srgbClr val="C00000"/>
                </a:solidFill>
                <a:latin typeface="Arial" charset="0"/>
                <a:cs typeface="Arial" charset="0"/>
              </a:rPr>
              <a:t>Attenuation/Frequency</a:t>
            </a:r>
            <a:endParaRPr lang="en-US" sz="1800" b="1" dirty="0">
              <a:solidFill>
                <a:srgbClr val="C00000"/>
              </a:solidFill>
              <a:latin typeface="Arial" charset="0"/>
              <a:cs typeface="Arial" charset="0"/>
            </a:endParaRPr>
          </a:p>
        </p:txBody>
      </p:sp>
      <p:sp>
        <p:nvSpPr>
          <p:cNvPr id="7" name="TextBox 6"/>
          <p:cNvSpPr txBox="1"/>
          <p:nvPr/>
        </p:nvSpPr>
        <p:spPr>
          <a:xfrm>
            <a:off x="5029200" y="1332530"/>
            <a:ext cx="3831021" cy="1015663"/>
          </a:xfrm>
          <a:prstGeom prst="rect">
            <a:avLst/>
          </a:prstGeom>
          <a:noFill/>
        </p:spPr>
        <p:txBody>
          <a:bodyPr wrap="square" rtlCol="0">
            <a:spAutoFit/>
          </a:bodyPr>
          <a:lstStyle/>
          <a:p>
            <a:pPr algn="ctr"/>
            <a:r>
              <a:rPr lang="en-US" sz="2000" b="1" dirty="0" smtClean="0">
                <a:latin typeface="Tahoma" pitchFamily="34" charset="0"/>
                <a:ea typeface="Tahoma" pitchFamily="34" charset="0"/>
                <a:cs typeface="Tahoma" pitchFamily="34" charset="0"/>
              </a:rPr>
              <a:t> Presence of low-velocity gas sands delays time and attenuates high frequencies</a:t>
            </a:r>
            <a:endParaRPr lang="en-US" sz="2000" b="1" dirty="0">
              <a:latin typeface="Tahoma" pitchFamily="34" charset="0"/>
              <a:ea typeface="Tahoma" pitchFamily="34" charset="0"/>
              <a:cs typeface="Tahoma" pitchFamily="34" charset="0"/>
            </a:endParaRPr>
          </a:p>
        </p:txBody>
      </p:sp>
      <p:pic>
        <p:nvPicPr>
          <p:cNvPr id="8" name="Picture 2" descr="avo_school_chimney1"/>
          <p:cNvPicPr>
            <a:picLocks noChangeAspect="1" noChangeArrowheads="1"/>
          </p:cNvPicPr>
          <p:nvPr/>
        </p:nvPicPr>
        <p:blipFill>
          <a:blip r:embed="rId3" cstate="print">
            <a:lum bright="-11000" contrast="40000"/>
          </a:blip>
          <a:srcRect l="-639" t="2397" b="45411"/>
          <a:stretch>
            <a:fillRect/>
          </a:stretch>
        </p:blipFill>
        <p:spPr bwMode="auto">
          <a:xfrm>
            <a:off x="4689015" y="2460445"/>
            <a:ext cx="4229066" cy="3365789"/>
          </a:xfrm>
          <a:prstGeom prst="rect">
            <a:avLst/>
          </a:prstGeom>
          <a:noFill/>
          <a:ln w="38100">
            <a:noFill/>
            <a:miter lim="800000"/>
            <a:headEnd/>
            <a:tailEnd/>
          </a:ln>
        </p:spPr>
      </p:pic>
      <p:sp>
        <p:nvSpPr>
          <p:cNvPr id="9" name="Freeform 8"/>
          <p:cNvSpPr/>
          <p:nvPr/>
        </p:nvSpPr>
        <p:spPr bwMode="auto">
          <a:xfrm>
            <a:off x="4716387" y="4933351"/>
            <a:ext cx="4204093" cy="503207"/>
          </a:xfrm>
          <a:custGeom>
            <a:avLst/>
            <a:gdLst>
              <a:gd name="connsiteX0" fmla="*/ 4934310 w 4934310"/>
              <a:gd name="connsiteY0" fmla="*/ 503207 h 503207"/>
              <a:gd name="connsiteX1" fmla="*/ 4692770 w 4934310"/>
              <a:gd name="connsiteY1" fmla="*/ 373811 h 503207"/>
              <a:gd name="connsiteX2" fmla="*/ 4373593 w 4934310"/>
              <a:gd name="connsiteY2" fmla="*/ 261668 h 503207"/>
              <a:gd name="connsiteX3" fmla="*/ 3864634 w 4934310"/>
              <a:gd name="connsiteY3" fmla="*/ 123645 h 503207"/>
              <a:gd name="connsiteX4" fmla="*/ 3640347 w 4934310"/>
              <a:gd name="connsiteY4" fmla="*/ 97766 h 503207"/>
              <a:gd name="connsiteX5" fmla="*/ 3398808 w 4934310"/>
              <a:gd name="connsiteY5" fmla="*/ 37381 h 503207"/>
              <a:gd name="connsiteX6" fmla="*/ 3200400 w 4934310"/>
              <a:gd name="connsiteY6" fmla="*/ 46007 h 503207"/>
              <a:gd name="connsiteX7" fmla="*/ 2907102 w 4934310"/>
              <a:gd name="connsiteY7" fmla="*/ 71887 h 503207"/>
              <a:gd name="connsiteX8" fmla="*/ 2674189 w 4934310"/>
              <a:gd name="connsiteY8" fmla="*/ 175404 h 503207"/>
              <a:gd name="connsiteX9" fmla="*/ 2355011 w 4934310"/>
              <a:gd name="connsiteY9" fmla="*/ 227162 h 503207"/>
              <a:gd name="connsiteX10" fmla="*/ 2173857 w 4934310"/>
              <a:gd name="connsiteY10" fmla="*/ 184030 h 503207"/>
              <a:gd name="connsiteX11" fmla="*/ 2018581 w 4934310"/>
              <a:gd name="connsiteY11" fmla="*/ 140898 h 503207"/>
              <a:gd name="connsiteX12" fmla="*/ 1846053 w 4934310"/>
              <a:gd name="connsiteY12" fmla="*/ 80513 h 503207"/>
              <a:gd name="connsiteX13" fmla="*/ 1630393 w 4934310"/>
              <a:gd name="connsiteY13" fmla="*/ 11502 h 503207"/>
              <a:gd name="connsiteX14" fmla="*/ 1518249 w 4934310"/>
              <a:gd name="connsiteY14" fmla="*/ 11502 h 503207"/>
              <a:gd name="connsiteX15" fmla="*/ 1190445 w 4934310"/>
              <a:gd name="connsiteY15" fmla="*/ 63260 h 503207"/>
              <a:gd name="connsiteX16" fmla="*/ 940279 w 4934310"/>
              <a:gd name="connsiteY16" fmla="*/ 97766 h 503207"/>
              <a:gd name="connsiteX17" fmla="*/ 664234 w 4934310"/>
              <a:gd name="connsiteY17" fmla="*/ 166777 h 503207"/>
              <a:gd name="connsiteX18" fmla="*/ 0 w 4934310"/>
              <a:gd name="connsiteY18" fmla="*/ 330679 h 50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34310" h="503207">
                <a:moveTo>
                  <a:pt x="4934310" y="503207"/>
                </a:moveTo>
                <a:cubicBezTo>
                  <a:pt x="4860266" y="458637"/>
                  <a:pt x="4786223" y="414068"/>
                  <a:pt x="4692770" y="373811"/>
                </a:cubicBezTo>
                <a:cubicBezTo>
                  <a:pt x="4599317" y="333554"/>
                  <a:pt x="4511616" y="303362"/>
                  <a:pt x="4373593" y="261668"/>
                </a:cubicBezTo>
                <a:cubicBezTo>
                  <a:pt x="4235570" y="219974"/>
                  <a:pt x="3986842" y="150962"/>
                  <a:pt x="3864634" y="123645"/>
                </a:cubicBezTo>
                <a:cubicBezTo>
                  <a:pt x="3742426" y="96328"/>
                  <a:pt x="3717985" y="112143"/>
                  <a:pt x="3640347" y="97766"/>
                </a:cubicBezTo>
                <a:cubicBezTo>
                  <a:pt x="3562709" y="83389"/>
                  <a:pt x="3472133" y="46008"/>
                  <a:pt x="3398808" y="37381"/>
                </a:cubicBezTo>
                <a:cubicBezTo>
                  <a:pt x="3325483" y="28754"/>
                  <a:pt x="3282351" y="40256"/>
                  <a:pt x="3200400" y="46007"/>
                </a:cubicBezTo>
                <a:cubicBezTo>
                  <a:pt x="3118449" y="51758"/>
                  <a:pt x="2994804" y="50321"/>
                  <a:pt x="2907102" y="71887"/>
                </a:cubicBezTo>
                <a:cubicBezTo>
                  <a:pt x="2819400" y="93453"/>
                  <a:pt x="2766204" y="149525"/>
                  <a:pt x="2674189" y="175404"/>
                </a:cubicBezTo>
                <a:cubicBezTo>
                  <a:pt x="2582174" y="201283"/>
                  <a:pt x="2438400" y="225724"/>
                  <a:pt x="2355011" y="227162"/>
                </a:cubicBezTo>
                <a:cubicBezTo>
                  <a:pt x="2271622" y="228600"/>
                  <a:pt x="2229929" y="198407"/>
                  <a:pt x="2173857" y="184030"/>
                </a:cubicBezTo>
                <a:cubicBezTo>
                  <a:pt x="2117785" y="169653"/>
                  <a:pt x="2073215" y="158151"/>
                  <a:pt x="2018581" y="140898"/>
                </a:cubicBezTo>
                <a:cubicBezTo>
                  <a:pt x="1963947" y="123645"/>
                  <a:pt x="1910751" y="102079"/>
                  <a:pt x="1846053" y="80513"/>
                </a:cubicBezTo>
                <a:cubicBezTo>
                  <a:pt x="1781355" y="58947"/>
                  <a:pt x="1685027" y="23004"/>
                  <a:pt x="1630393" y="11502"/>
                </a:cubicBezTo>
                <a:cubicBezTo>
                  <a:pt x="1575759" y="0"/>
                  <a:pt x="1591574" y="2876"/>
                  <a:pt x="1518249" y="11502"/>
                </a:cubicBezTo>
                <a:cubicBezTo>
                  <a:pt x="1444924" y="20128"/>
                  <a:pt x="1286773" y="48883"/>
                  <a:pt x="1190445" y="63260"/>
                </a:cubicBezTo>
                <a:cubicBezTo>
                  <a:pt x="1094117" y="77637"/>
                  <a:pt x="1027981" y="80513"/>
                  <a:pt x="940279" y="97766"/>
                </a:cubicBezTo>
                <a:cubicBezTo>
                  <a:pt x="852577" y="115019"/>
                  <a:pt x="664234" y="166777"/>
                  <a:pt x="664234" y="166777"/>
                </a:cubicBezTo>
                <a:lnTo>
                  <a:pt x="0" y="330679"/>
                </a:lnTo>
              </a:path>
            </a:pathLst>
          </a:custGeom>
          <a:noFill/>
          <a:ln w="28575" cap="flat" cmpd="sng" algn="ctr">
            <a:solidFill>
              <a:srgbClr val="66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5260273" y="3521494"/>
            <a:ext cx="2520985" cy="681487"/>
          </a:xfrm>
          <a:custGeom>
            <a:avLst/>
            <a:gdLst>
              <a:gd name="connsiteX0" fmla="*/ 103517 w 2958860"/>
              <a:gd name="connsiteY0" fmla="*/ 276046 h 681487"/>
              <a:gd name="connsiteX1" fmla="*/ 396815 w 2958860"/>
              <a:gd name="connsiteY1" fmla="*/ 138023 h 681487"/>
              <a:gd name="connsiteX2" fmla="*/ 733245 w 2958860"/>
              <a:gd name="connsiteY2" fmla="*/ 43132 h 681487"/>
              <a:gd name="connsiteX3" fmla="*/ 1138687 w 2958860"/>
              <a:gd name="connsiteY3" fmla="*/ 25880 h 681487"/>
              <a:gd name="connsiteX4" fmla="*/ 1518249 w 2958860"/>
              <a:gd name="connsiteY4" fmla="*/ 0 h 681487"/>
              <a:gd name="connsiteX5" fmla="*/ 1932317 w 2958860"/>
              <a:gd name="connsiteY5" fmla="*/ 25880 h 681487"/>
              <a:gd name="connsiteX6" fmla="*/ 2078966 w 2958860"/>
              <a:gd name="connsiteY6" fmla="*/ 8627 h 681487"/>
              <a:gd name="connsiteX7" fmla="*/ 2268747 w 2958860"/>
              <a:gd name="connsiteY7" fmla="*/ 94891 h 681487"/>
              <a:gd name="connsiteX8" fmla="*/ 2493034 w 2958860"/>
              <a:gd name="connsiteY8" fmla="*/ 155276 h 681487"/>
              <a:gd name="connsiteX9" fmla="*/ 2674189 w 2958860"/>
              <a:gd name="connsiteY9" fmla="*/ 198408 h 681487"/>
              <a:gd name="connsiteX10" fmla="*/ 2829464 w 2958860"/>
              <a:gd name="connsiteY10" fmla="*/ 189781 h 681487"/>
              <a:gd name="connsiteX11" fmla="*/ 2958860 w 2958860"/>
              <a:gd name="connsiteY11" fmla="*/ 388189 h 681487"/>
              <a:gd name="connsiteX12" fmla="*/ 2769079 w 2958860"/>
              <a:gd name="connsiteY12" fmla="*/ 483080 h 681487"/>
              <a:gd name="connsiteX13" fmla="*/ 2320506 w 2958860"/>
              <a:gd name="connsiteY13" fmla="*/ 577970 h 681487"/>
              <a:gd name="connsiteX14" fmla="*/ 2087592 w 2958860"/>
              <a:gd name="connsiteY14" fmla="*/ 595223 h 681487"/>
              <a:gd name="connsiteX15" fmla="*/ 1828800 w 2958860"/>
              <a:gd name="connsiteY15" fmla="*/ 672861 h 681487"/>
              <a:gd name="connsiteX16" fmla="*/ 1509622 w 2958860"/>
              <a:gd name="connsiteY16" fmla="*/ 681487 h 681487"/>
              <a:gd name="connsiteX17" fmla="*/ 1276709 w 2958860"/>
              <a:gd name="connsiteY17" fmla="*/ 612476 h 681487"/>
              <a:gd name="connsiteX18" fmla="*/ 1026543 w 2958860"/>
              <a:gd name="connsiteY18" fmla="*/ 517585 h 681487"/>
              <a:gd name="connsiteX19" fmla="*/ 733245 w 2958860"/>
              <a:gd name="connsiteY19" fmla="*/ 526212 h 681487"/>
              <a:gd name="connsiteX20" fmla="*/ 517585 w 2958860"/>
              <a:gd name="connsiteY20" fmla="*/ 491706 h 681487"/>
              <a:gd name="connsiteX21" fmla="*/ 310551 w 2958860"/>
              <a:gd name="connsiteY21" fmla="*/ 465827 h 681487"/>
              <a:gd name="connsiteX22" fmla="*/ 69011 w 2958860"/>
              <a:gd name="connsiteY22" fmla="*/ 388189 h 681487"/>
              <a:gd name="connsiteX23" fmla="*/ 69011 w 2958860"/>
              <a:gd name="connsiteY23" fmla="*/ 388189 h 681487"/>
              <a:gd name="connsiteX24" fmla="*/ 0 w 2958860"/>
              <a:gd name="connsiteY24" fmla="*/ 336431 h 68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58860" h="681487">
                <a:moveTo>
                  <a:pt x="103517" y="276046"/>
                </a:moveTo>
                <a:lnTo>
                  <a:pt x="396815" y="138023"/>
                </a:lnTo>
                <a:lnTo>
                  <a:pt x="733245" y="43132"/>
                </a:lnTo>
                <a:lnTo>
                  <a:pt x="1138687" y="25880"/>
                </a:lnTo>
                <a:lnTo>
                  <a:pt x="1518249" y="0"/>
                </a:lnTo>
                <a:lnTo>
                  <a:pt x="1932317" y="25880"/>
                </a:lnTo>
                <a:lnTo>
                  <a:pt x="2078966" y="8627"/>
                </a:lnTo>
                <a:lnTo>
                  <a:pt x="2268747" y="94891"/>
                </a:lnTo>
                <a:lnTo>
                  <a:pt x="2493034" y="155276"/>
                </a:lnTo>
                <a:lnTo>
                  <a:pt x="2674189" y="198408"/>
                </a:lnTo>
                <a:lnTo>
                  <a:pt x="2829464" y="189781"/>
                </a:lnTo>
                <a:lnTo>
                  <a:pt x="2958860" y="388189"/>
                </a:lnTo>
                <a:lnTo>
                  <a:pt x="2769079" y="483080"/>
                </a:lnTo>
                <a:lnTo>
                  <a:pt x="2320506" y="577970"/>
                </a:lnTo>
                <a:lnTo>
                  <a:pt x="2087592" y="595223"/>
                </a:lnTo>
                <a:lnTo>
                  <a:pt x="1828800" y="672861"/>
                </a:lnTo>
                <a:lnTo>
                  <a:pt x="1509622" y="681487"/>
                </a:lnTo>
                <a:lnTo>
                  <a:pt x="1276709" y="612476"/>
                </a:lnTo>
                <a:lnTo>
                  <a:pt x="1026543" y="517585"/>
                </a:lnTo>
                <a:lnTo>
                  <a:pt x="733245" y="526212"/>
                </a:lnTo>
                <a:lnTo>
                  <a:pt x="517585" y="491706"/>
                </a:lnTo>
                <a:lnTo>
                  <a:pt x="310551" y="465827"/>
                </a:lnTo>
                <a:lnTo>
                  <a:pt x="69011" y="388189"/>
                </a:lnTo>
                <a:lnTo>
                  <a:pt x="69011" y="388189"/>
                </a:lnTo>
                <a:lnTo>
                  <a:pt x="0" y="336431"/>
                </a:lnTo>
              </a:path>
            </a:pathLst>
          </a:custGeom>
          <a:solidFill>
            <a:srgbClr val="FF0000">
              <a:alpha val="3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4767836" y="3532996"/>
            <a:ext cx="4093845" cy="497457"/>
          </a:xfrm>
          <a:custGeom>
            <a:avLst/>
            <a:gdLst>
              <a:gd name="connsiteX0" fmla="*/ 0 w 4804913"/>
              <a:gd name="connsiteY0" fmla="*/ 281796 h 497457"/>
              <a:gd name="connsiteX1" fmla="*/ 60385 w 4804913"/>
              <a:gd name="connsiteY1" fmla="*/ 264544 h 497457"/>
              <a:gd name="connsiteX2" fmla="*/ 319177 w 4804913"/>
              <a:gd name="connsiteY2" fmla="*/ 238664 h 497457"/>
              <a:gd name="connsiteX3" fmla="*/ 767751 w 4804913"/>
              <a:gd name="connsiteY3" fmla="*/ 169653 h 497457"/>
              <a:gd name="connsiteX4" fmla="*/ 974785 w 4804913"/>
              <a:gd name="connsiteY4" fmla="*/ 117895 h 497457"/>
              <a:gd name="connsiteX5" fmla="*/ 1233577 w 4804913"/>
              <a:gd name="connsiteY5" fmla="*/ 31630 h 497457"/>
              <a:gd name="connsiteX6" fmla="*/ 1544128 w 4804913"/>
              <a:gd name="connsiteY6" fmla="*/ 31630 h 497457"/>
              <a:gd name="connsiteX7" fmla="*/ 1923691 w 4804913"/>
              <a:gd name="connsiteY7" fmla="*/ 14378 h 497457"/>
              <a:gd name="connsiteX8" fmla="*/ 2122098 w 4804913"/>
              <a:gd name="connsiteY8" fmla="*/ 5751 h 497457"/>
              <a:gd name="connsiteX9" fmla="*/ 2432649 w 4804913"/>
              <a:gd name="connsiteY9" fmla="*/ 48883 h 497457"/>
              <a:gd name="connsiteX10" fmla="*/ 2639683 w 4804913"/>
              <a:gd name="connsiteY10" fmla="*/ 23004 h 497457"/>
              <a:gd name="connsiteX11" fmla="*/ 2803585 w 4804913"/>
              <a:gd name="connsiteY11" fmla="*/ 74762 h 497457"/>
              <a:gd name="connsiteX12" fmla="*/ 3036498 w 4804913"/>
              <a:gd name="connsiteY12" fmla="*/ 152400 h 497457"/>
              <a:gd name="connsiteX13" fmla="*/ 3140015 w 4804913"/>
              <a:gd name="connsiteY13" fmla="*/ 161027 h 497457"/>
              <a:gd name="connsiteX14" fmla="*/ 3269411 w 4804913"/>
              <a:gd name="connsiteY14" fmla="*/ 161027 h 497457"/>
              <a:gd name="connsiteX15" fmla="*/ 3441940 w 4804913"/>
              <a:gd name="connsiteY15" fmla="*/ 212785 h 497457"/>
              <a:gd name="connsiteX16" fmla="*/ 3614468 w 4804913"/>
              <a:gd name="connsiteY16" fmla="*/ 247291 h 497457"/>
              <a:gd name="connsiteX17" fmla="*/ 3933645 w 4804913"/>
              <a:gd name="connsiteY17" fmla="*/ 324929 h 497457"/>
              <a:gd name="connsiteX18" fmla="*/ 4157932 w 4804913"/>
              <a:gd name="connsiteY18" fmla="*/ 368061 h 497457"/>
              <a:gd name="connsiteX19" fmla="*/ 4804913 w 4804913"/>
              <a:gd name="connsiteY19" fmla="*/ 497457 h 49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804913" h="497457">
                <a:moveTo>
                  <a:pt x="0" y="281796"/>
                </a:moveTo>
                <a:cubicBezTo>
                  <a:pt x="3594" y="276764"/>
                  <a:pt x="7189" y="271733"/>
                  <a:pt x="60385" y="264544"/>
                </a:cubicBezTo>
                <a:cubicBezTo>
                  <a:pt x="113581" y="257355"/>
                  <a:pt x="201283" y="254479"/>
                  <a:pt x="319177" y="238664"/>
                </a:cubicBezTo>
                <a:cubicBezTo>
                  <a:pt x="437071" y="222849"/>
                  <a:pt x="658483" y="189781"/>
                  <a:pt x="767751" y="169653"/>
                </a:cubicBezTo>
                <a:cubicBezTo>
                  <a:pt x="877019" y="149525"/>
                  <a:pt x="897147" y="140899"/>
                  <a:pt x="974785" y="117895"/>
                </a:cubicBezTo>
                <a:cubicBezTo>
                  <a:pt x="1052423" y="94891"/>
                  <a:pt x="1138687" y="46007"/>
                  <a:pt x="1233577" y="31630"/>
                </a:cubicBezTo>
                <a:cubicBezTo>
                  <a:pt x="1328467" y="17253"/>
                  <a:pt x="1429109" y="34505"/>
                  <a:pt x="1544128" y="31630"/>
                </a:cubicBezTo>
                <a:cubicBezTo>
                  <a:pt x="1659147" y="28755"/>
                  <a:pt x="1923691" y="14378"/>
                  <a:pt x="1923691" y="14378"/>
                </a:cubicBezTo>
                <a:cubicBezTo>
                  <a:pt x="2020019" y="10065"/>
                  <a:pt x="2037272" y="0"/>
                  <a:pt x="2122098" y="5751"/>
                </a:cubicBezTo>
                <a:cubicBezTo>
                  <a:pt x="2206924" y="11502"/>
                  <a:pt x="2346385" y="46008"/>
                  <a:pt x="2432649" y="48883"/>
                </a:cubicBezTo>
                <a:cubicBezTo>
                  <a:pt x="2518913" y="51758"/>
                  <a:pt x="2577860" y="18691"/>
                  <a:pt x="2639683" y="23004"/>
                </a:cubicBezTo>
                <a:cubicBezTo>
                  <a:pt x="2701506" y="27317"/>
                  <a:pt x="2803585" y="74762"/>
                  <a:pt x="2803585" y="74762"/>
                </a:cubicBezTo>
                <a:cubicBezTo>
                  <a:pt x="2869721" y="96328"/>
                  <a:pt x="2980426" y="138023"/>
                  <a:pt x="3036498" y="152400"/>
                </a:cubicBezTo>
                <a:cubicBezTo>
                  <a:pt x="3092570" y="166777"/>
                  <a:pt x="3101196" y="159589"/>
                  <a:pt x="3140015" y="161027"/>
                </a:cubicBezTo>
                <a:cubicBezTo>
                  <a:pt x="3178834" y="162465"/>
                  <a:pt x="3219090" y="152401"/>
                  <a:pt x="3269411" y="161027"/>
                </a:cubicBezTo>
                <a:cubicBezTo>
                  <a:pt x="3319732" y="169653"/>
                  <a:pt x="3384431" y="198408"/>
                  <a:pt x="3441940" y="212785"/>
                </a:cubicBezTo>
                <a:cubicBezTo>
                  <a:pt x="3499449" y="227162"/>
                  <a:pt x="3532517" y="228600"/>
                  <a:pt x="3614468" y="247291"/>
                </a:cubicBezTo>
                <a:cubicBezTo>
                  <a:pt x="3696419" y="265982"/>
                  <a:pt x="3843068" y="304801"/>
                  <a:pt x="3933645" y="324929"/>
                </a:cubicBezTo>
                <a:cubicBezTo>
                  <a:pt x="4024222" y="345057"/>
                  <a:pt x="4157932" y="368061"/>
                  <a:pt x="4157932" y="368061"/>
                </a:cubicBezTo>
                <a:lnTo>
                  <a:pt x="4804913" y="497457"/>
                </a:lnTo>
              </a:path>
            </a:pathLst>
          </a:custGeom>
          <a:no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4" name="TextBox 13"/>
          <p:cNvSpPr txBox="1"/>
          <p:nvPr/>
        </p:nvSpPr>
        <p:spPr>
          <a:xfrm>
            <a:off x="6234855" y="5730260"/>
            <a:ext cx="868869" cy="523220"/>
          </a:xfrm>
          <a:prstGeom prst="rect">
            <a:avLst/>
          </a:prstGeom>
          <a:solidFill>
            <a:schemeClr val="bg1"/>
          </a:solidFill>
        </p:spPr>
        <p:txBody>
          <a:bodyPr wrap="square" rtlCol="0">
            <a:spAutoFit/>
          </a:bodyPr>
          <a:lstStyle/>
          <a:p>
            <a:pPr algn="ctr"/>
            <a:r>
              <a:rPr lang="en-US" sz="1400" b="1" dirty="0" smtClean="0">
                <a:latin typeface="Tahoma" pitchFamily="34" charset="0"/>
                <a:ea typeface="Tahoma" pitchFamily="34" charset="0"/>
                <a:cs typeface="Tahoma" pitchFamily="34" charset="0"/>
              </a:rPr>
              <a:t>Low Freq</a:t>
            </a:r>
            <a:endParaRPr lang="en-US" sz="1400" b="1" dirty="0">
              <a:latin typeface="Tahoma" pitchFamily="34" charset="0"/>
              <a:ea typeface="Tahoma" pitchFamily="34" charset="0"/>
              <a:cs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3875261"/>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Two Key Questions</a:t>
            </a:r>
          </a:p>
        </p:txBody>
      </p:sp>
      <p:sp>
        <p:nvSpPr>
          <p:cNvPr id="10244" name="TextBox 3"/>
          <p:cNvSpPr txBox="1">
            <a:spLocks noChangeArrowheads="1"/>
          </p:cNvSpPr>
          <p:nvPr/>
        </p:nvSpPr>
        <p:spPr bwMode="auto">
          <a:xfrm>
            <a:off x="530542" y="1292225"/>
            <a:ext cx="8204235" cy="3662541"/>
          </a:xfrm>
          <a:prstGeom prst="rect">
            <a:avLst/>
          </a:prstGeom>
          <a:noFill/>
          <a:ln w="9525">
            <a:noFill/>
            <a:miter lim="800000"/>
            <a:headEnd/>
            <a:tailEnd/>
          </a:ln>
        </p:spPr>
        <p:txBody>
          <a:bodyPr wrap="square">
            <a:spAutoFit/>
          </a:bodyPr>
          <a:lstStyle/>
          <a:p>
            <a:pPr marL="236538" indent="-236538">
              <a:spcAft>
                <a:spcPts val="3000"/>
              </a:spcAft>
            </a:pPr>
            <a:r>
              <a:rPr lang="en-US" sz="2600" dirty="0">
                <a:latin typeface="+mn-lt"/>
              </a:rPr>
              <a:t>At the depth that </a:t>
            </a:r>
            <a:r>
              <a:rPr lang="en-US" sz="2600" dirty="0" smtClean="0">
                <a:latin typeface="+mn-lt"/>
              </a:rPr>
              <a:t>we are interested </a:t>
            </a:r>
            <a:r>
              <a:rPr lang="en-US" sz="2600" dirty="0">
                <a:latin typeface="+mn-lt"/>
              </a:rPr>
              <a:t>in within </a:t>
            </a:r>
            <a:r>
              <a:rPr lang="en-US" sz="2600" dirty="0" smtClean="0">
                <a:latin typeface="+mn-lt"/>
              </a:rPr>
              <a:t>the </a:t>
            </a:r>
            <a:r>
              <a:rPr lang="en-US" sz="2600" dirty="0">
                <a:latin typeface="+mn-lt"/>
              </a:rPr>
              <a:t>study area, should </a:t>
            </a:r>
            <a:r>
              <a:rPr lang="en-US" sz="2600" dirty="0" smtClean="0">
                <a:latin typeface="+mn-lt"/>
              </a:rPr>
              <a:t>we </a:t>
            </a:r>
            <a:r>
              <a:rPr lang="en-US" sz="2600" dirty="0">
                <a:latin typeface="+mn-lt"/>
              </a:rPr>
              <a:t>expect a distinct seismic response if hydrocarbons are </a:t>
            </a:r>
            <a:r>
              <a:rPr lang="en-US" sz="2600" dirty="0" smtClean="0">
                <a:latin typeface="+mn-lt"/>
              </a:rPr>
              <a:t>present in porous zones?</a:t>
            </a:r>
            <a:endParaRPr lang="en-US" sz="2600" dirty="0">
              <a:latin typeface="+mn-lt"/>
            </a:endParaRPr>
          </a:p>
          <a:p>
            <a:pPr marL="914400" lvl="1" indent="-457200">
              <a:spcAft>
                <a:spcPts val="3000"/>
              </a:spcAft>
              <a:buFont typeface="+mj-lt"/>
              <a:buAutoNum type="arabicPeriod"/>
              <a:tabLst>
                <a:tab pos="1308100" algn="l"/>
              </a:tabLst>
            </a:pPr>
            <a:r>
              <a:rPr lang="en-US" sz="2600" dirty="0">
                <a:latin typeface="+mn-lt"/>
              </a:rPr>
              <a:t> </a:t>
            </a:r>
            <a:r>
              <a:rPr lang="en-US" sz="2600" dirty="0" smtClean="0">
                <a:latin typeface="+mn-lt"/>
              </a:rPr>
              <a:t>Should an amplitude anomaly be observed?</a:t>
            </a:r>
            <a:endParaRPr lang="en-US" sz="2600" dirty="0">
              <a:latin typeface="+mn-lt"/>
            </a:endParaRPr>
          </a:p>
          <a:p>
            <a:pPr marL="914400" lvl="1" indent="-457200">
              <a:spcAft>
                <a:spcPts val="3000"/>
              </a:spcAft>
              <a:buFont typeface="+mj-lt"/>
              <a:buAutoNum type="arabicPeriod"/>
              <a:tabLst>
                <a:tab pos="1308100" algn="l"/>
              </a:tabLst>
            </a:pPr>
            <a:r>
              <a:rPr lang="en-US" sz="2600" dirty="0">
                <a:latin typeface="+mn-lt"/>
              </a:rPr>
              <a:t> </a:t>
            </a:r>
            <a:r>
              <a:rPr lang="en-US" sz="2600" dirty="0" smtClean="0">
                <a:latin typeface="+mn-lt"/>
              </a:rPr>
              <a:t>Should an </a:t>
            </a:r>
            <a:r>
              <a:rPr lang="en-US" sz="2600" dirty="0">
                <a:latin typeface="+mn-lt"/>
              </a:rPr>
              <a:t>amplitude vs. offset </a:t>
            </a:r>
            <a:r>
              <a:rPr lang="en-US" sz="2600" dirty="0" smtClean="0">
                <a:latin typeface="+mn-lt"/>
              </a:rPr>
              <a:t>(AVO) anomaly 	be observed?							</a:t>
            </a:r>
            <a:r>
              <a:rPr lang="en-US" sz="2600" dirty="0" smtClean="0">
                <a:solidFill>
                  <a:srgbClr val="0000FF"/>
                </a:solidFill>
                <a:latin typeface="+mn-lt"/>
              </a:rPr>
              <a:t>AVO is the topic of the next lesson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Effect transition="in" filter="wipe(up)">
                                      <p:cBhvr>
                                        <p:cTn id="7" dur="500"/>
                                        <p:tgtEl>
                                          <p:spTgt spid="1024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244">
                                            <p:txEl>
                                              <p:pRg st="1" end="1"/>
                                            </p:txEl>
                                          </p:spTgt>
                                        </p:tgtEl>
                                        <p:attrNameLst>
                                          <p:attrName>style.visibility</p:attrName>
                                        </p:attrNameLst>
                                      </p:cBhvr>
                                      <p:to>
                                        <p:strVal val="visible"/>
                                      </p:to>
                                    </p:set>
                                    <p:animEffect transition="in" filter="wipe(up)">
                                      <p:cBhvr>
                                        <p:cTn id="12" dur="500"/>
                                        <p:tgtEl>
                                          <p:spTgt spid="1024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244">
                                            <p:txEl>
                                              <p:pRg st="2" end="2"/>
                                            </p:txEl>
                                          </p:spTgt>
                                        </p:tgtEl>
                                        <p:attrNameLst>
                                          <p:attrName>style.visibility</p:attrName>
                                        </p:attrNameLst>
                                      </p:cBhvr>
                                      <p:to>
                                        <p:strVal val="visible"/>
                                      </p:to>
                                    </p:set>
                                    <p:animEffect transition="in" filter="wipe(up)">
                                      <p:cBhvr>
                                        <p:cTn id="17" dur="500"/>
                                        <p:tgtEl>
                                          <p:spTgt spid="1024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bldLvl="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Text Box 8"/>
          <p:cNvSpPr>
            <a:spLocks noGrp="1" noChangeArrowheads="1"/>
          </p:cNvSpPr>
          <p:nvPr>
            <p:ph type="title"/>
          </p:nvPr>
        </p:nvSpPr>
        <p:spPr>
          <a:noFill/>
        </p:spPr>
        <p:txBody>
          <a:bodyPr/>
          <a:lstStyle/>
          <a:p>
            <a:r>
              <a:rPr lang="en-US" dirty="0" smtClean="0"/>
              <a:t>A Well with a Water Wet Reservoir</a:t>
            </a:r>
          </a:p>
        </p:txBody>
      </p:sp>
      <p:pic>
        <p:nvPicPr>
          <p:cNvPr id="11271" name="Picture 5" descr="water1d"/>
          <p:cNvPicPr>
            <a:picLocks noChangeAspect="1" noChangeArrowheads="1"/>
          </p:cNvPicPr>
          <p:nvPr/>
        </p:nvPicPr>
        <p:blipFill>
          <a:blip r:embed="rId3" cstate="print"/>
          <a:srcRect l="4869" t="36794" r="36859" b="35310"/>
          <a:stretch>
            <a:fillRect/>
          </a:stretch>
        </p:blipFill>
        <p:spPr bwMode="auto">
          <a:xfrm>
            <a:off x="890546" y="2854239"/>
            <a:ext cx="7967534" cy="3375111"/>
          </a:xfrm>
          <a:prstGeom prst="rect">
            <a:avLst/>
          </a:prstGeom>
          <a:noFill/>
          <a:ln w="9525">
            <a:noFill/>
            <a:miter lim="800000"/>
            <a:headEnd/>
            <a:tailEnd/>
          </a:ln>
        </p:spPr>
      </p:pic>
      <p:pic>
        <p:nvPicPr>
          <p:cNvPr id="11272" name="Picture 6" descr="oil1d"/>
          <p:cNvPicPr>
            <a:picLocks noChangeAspect="1" noChangeArrowheads="1"/>
          </p:cNvPicPr>
          <p:nvPr/>
        </p:nvPicPr>
        <p:blipFill>
          <a:blip r:embed="rId4" cstate="print"/>
          <a:srcRect l="4288" t="6842" r="37381" b="84117"/>
          <a:stretch>
            <a:fillRect/>
          </a:stretch>
        </p:blipFill>
        <p:spPr bwMode="auto">
          <a:xfrm>
            <a:off x="842996" y="1749425"/>
            <a:ext cx="7979909" cy="1092042"/>
          </a:xfrm>
          <a:prstGeom prst="rect">
            <a:avLst/>
          </a:prstGeom>
          <a:noFill/>
          <a:ln w="9525">
            <a:noFill/>
            <a:miter lim="800000"/>
            <a:headEnd/>
            <a:tailEnd/>
          </a:ln>
        </p:spPr>
      </p:pic>
      <p:sp>
        <p:nvSpPr>
          <p:cNvPr id="10" name="Rectangle 9"/>
          <p:cNvSpPr/>
          <p:nvPr/>
        </p:nvSpPr>
        <p:spPr bwMode="auto">
          <a:xfrm>
            <a:off x="5990890" y="1797269"/>
            <a:ext cx="268014" cy="1072055"/>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 name="TextBox 10"/>
          <p:cNvSpPr txBox="1"/>
          <p:nvPr/>
        </p:nvSpPr>
        <p:spPr>
          <a:xfrm>
            <a:off x="882328" y="3563542"/>
            <a:ext cx="1127681" cy="369332"/>
          </a:xfrm>
          <a:prstGeom prst="rect">
            <a:avLst/>
          </a:prstGeom>
          <a:noFill/>
        </p:spPr>
        <p:txBody>
          <a:bodyPr wrap="none" rtlCol="0">
            <a:spAutoFit/>
          </a:bodyPr>
          <a:lstStyle/>
          <a:p>
            <a:r>
              <a:rPr lang="en-US" sz="1800" dirty="0" smtClean="0">
                <a:latin typeface="Tahoma" pitchFamily="34" charset="0"/>
                <a:ea typeface="Tahoma" pitchFamily="34" charset="0"/>
                <a:cs typeface="Tahoma" pitchFamily="34" charset="0"/>
              </a:rPr>
              <a:t>Reservoir</a:t>
            </a:r>
            <a:endParaRPr lang="en-US" sz="1800" dirty="0">
              <a:latin typeface="Tahoma" pitchFamily="34" charset="0"/>
              <a:ea typeface="Tahoma" pitchFamily="34" charset="0"/>
              <a:cs typeface="Tahoma" pitchFamily="34" charset="0"/>
            </a:endParaRPr>
          </a:p>
        </p:txBody>
      </p:sp>
      <p:sp>
        <p:nvSpPr>
          <p:cNvPr id="12" name="TextBox 11"/>
          <p:cNvSpPr txBox="1"/>
          <p:nvPr/>
        </p:nvSpPr>
        <p:spPr>
          <a:xfrm>
            <a:off x="6237886" y="3573516"/>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sp>
        <p:nvSpPr>
          <p:cNvPr id="14" name="Text Box 3"/>
          <p:cNvSpPr txBox="1">
            <a:spLocks noChangeArrowheads="1"/>
          </p:cNvSpPr>
          <p:nvPr/>
        </p:nvSpPr>
        <p:spPr bwMode="auto">
          <a:xfrm>
            <a:off x="292100" y="1047106"/>
            <a:ext cx="8090676" cy="461665"/>
          </a:xfrm>
          <a:prstGeom prst="rect">
            <a:avLst/>
          </a:prstGeom>
          <a:noFill/>
          <a:ln w="9525">
            <a:noFill/>
            <a:miter lim="800000"/>
            <a:headEnd/>
            <a:tailEnd/>
          </a:ln>
        </p:spPr>
        <p:txBody>
          <a:bodyPr wrap="none" anchor="ctr">
            <a:spAutoFit/>
          </a:bodyPr>
          <a:lstStyle/>
          <a:p>
            <a:r>
              <a:rPr lang="en-US" b="1" dirty="0" smtClean="0">
                <a:latin typeface="Lucida Sans" pitchFamily="34" charset="0"/>
              </a:rPr>
              <a:t>A Modeled Seismic Trace – Reservoir fluid = Water</a:t>
            </a:r>
            <a:endParaRPr lang="en-US" sz="1800" b="1" dirty="0">
              <a:latin typeface="Lucida Sans" pitchFamily="34" charset="0"/>
            </a:endParaRPr>
          </a:p>
        </p:txBody>
      </p:sp>
      <p:grpSp>
        <p:nvGrpSpPr>
          <p:cNvPr id="13" name="Group 12"/>
          <p:cNvGrpSpPr/>
          <p:nvPr/>
        </p:nvGrpSpPr>
        <p:grpSpPr>
          <a:xfrm>
            <a:off x="130005" y="3790453"/>
            <a:ext cx="3964555" cy="492622"/>
            <a:chOff x="130005" y="3790453"/>
            <a:chExt cx="3964555" cy="492622"/>
          </a:xfrm>
        </p:grpSpPr>
        <p:sp>
          <p:nvSpPr>
            <p:cNvPr id="11269" name="AutoShape 9"/>
            <p:cNvSpPr>
              <a:spLocks noChangeArrowheads="1"/>
            </p:cNvSpPr>
            <p:nvPr/>
          </p:nvSpPr>
          <p:spPr bwMode="auto">
            <a:xfrm>
              <a:off x="130005" y="3895725"/>
              <a:ext cx="412750" cy="304800"/>
            </a:xfrm>
            <a:prstGeom prst="rightArrow">
              <a:avLst>
                <a:gd name="adj1" fmla="val 50000"/>
                <a:gd name="adj2" fmla="val 33854"/>
              </a:avLst>
            </a:prstGeom>
            <a:solidFill>
              <a:srgbClr val="66CCFF"/>
            </a:solidFill>
            <a:ln w="9525">
              <a:solidFill>
                <a:srgbClr val="FF00FF"/>
              </a:solidFill>
              <a:miter lim="800000"/>
              <a:headEnd/>
              <a:tailEnd/>
            </a:ln>
          </p:spPr>
          <p:txBody>
            <a:bodyPr wrap="none" anchor="ctr"/>
            <a:lstStyle/>
            <a:p>
              <a:endParaRPr lang="en-US" dirty="0"/>
            </a:p>
          </p:txBody>
        </p:sp>
        <p:sp>
          <p:nvSpPr>
            <p:cNvPr id="11270" name="Oval 10"/>
            <p:cNvSpPr>
              <a:spLocks noChangeArrowheads="1"/>
            </p:cNvSpPr>
            <p:nvPr/>
          </p:nvSpPr>
          <p:spPr bwMode="auto">
            <a:xfrm>
              <a:off x="750717" y="3795713"/>
              <a:ext cx="747713" cy="487362"/>
            </a:xfrm>
            <a:prstGeom prst="ellipse">
              <a:avLst/>
            </a:prstGeom>
            <a:noFill/>
            <a:ln w="28575">
              <a:solidFill>
                <a:srgbClr val="FF00FF"/>
              </a:solidFill>
              <a:round/>
              <a:headEnd/>
              <a:tailEnd/>
            </a:ln>
          </p:spPr>
          <p:txBody>
            <a:bodyPr wrap="none" anchor="ctr"/>
            <a:lstStyle/>
            <a:p>
              <a:endParaRPr lang="en-US" dirty="0"/>
            </a:p>
          </p:txBody>
        </p:sp>
        <p:sp>
          <p:nvSpPr>
            <p:cNvPr id="15" name="Oval 10"/>
            <p:cNvSpPr>
              <a:spLocks noChangeArrowheads="1"/>
            </p:cNvSpPr>
            <p:nvPr/>
          </p:nvSpPr>
          <p:spPr bwMode="auto">
            <a:xfrm>
              <a:off x="2258993" y="3790453"/>
              <a:ext cx="747713" cy="487362"/>
            </a:xfrm>
            <a:prstGeom prst="ellipse">
              <a:avLst/>
            </a:prstGeom>
            <a:noFill/>
            <a:ln w="28575">
              <a:solidFill>
                <a:srgbClr val="FF00FF"/>
              </a:solidFill>
              <a:round/>
              <a:headEnd/>
              <a:tailEnd/>
            </a:ln>
          </p:spPr>
          <p:txBody>
            <a:bodyPr wrap="none" anchor="ctr"/>
            <a:lstStyle/>
            <a:p>
              <a:endParaRPr lang="en-US" dirty="0"/>
            </a:p>
          </p:txBody>
        </p:sp>
        <p:sp>
          <p:nvSpPr>
            <p:cNvPr id="16" name="Oval 10"/>
            <p:cNvSpPr>
              <a:spLocks noChangeArrowheads="1"/>
            </p:cNvSpPr>
            <p:nvPr/>
          </p:nvSpPr>
          <p:spPr bwMode="auto">
            <a:xfrm>
              <a:off x="3346847" y="3790453"/>
              <a:ext cx="747713" cy="487362"/>
            </a:xfrm>
            <a:prstGeom prst="ellipse">
              <a:avLst/>
            </a:prstGeom>
            <a:noFill/>
            <a:ln w="28575">
              <a:solidFill>
                <a:srgbClr val="FF00FF"/>
              </a:solidFill>
              <a:round/>
              <a:headEnd/>
              <a:tailEnd/>
            </a:ln>
          </p:spPr>
          <p:txBody>
            <a:bodyPr wrap="none" anchor="ctr"/>
            <a:lstStyle/>
            <a:p>
              <a:endParaRPr lang="en-US"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8"/>
          <p:cNvSpPr>
            <a:spLocks noGrp="1" noChangeArrowheads="1"/>
          </p:cNvSpPr>
          <p:nvPr>
            <p:ph type="title"/>
          </p:nvPr>
        </p:nvSpPr>
        <p:spPr>
          <a:noFill/>
        </p:spPr>
        <p:txBody>
          <a:bodyPr/>
          <a:lstStyle/>
          <a:p>
            <a:r>
              <a:rPr lang="en-US" dirty="0" smtClean="0"/>
              <a:t>What If It Contained Oil in the Reservoir?</a:t>
            </a:r>
          </a:p>
        </p:txBody>
      </p:sp>
      <p:sp>
        <p:nvSpPr>
          <p:cNvPr id="12291" name="Text Box 3"/>
          <p:cNvSpPr txBox="1">
            <a:spLocks noChangeArrowheads="1"/>
          </p:cNvSpPr>
          <p:nvPr/>
        </p:nvSpPr>
        <p:spPr bwMode="auto">
          <a:xfrm>
            <a:off x="292100" y="1047106"/>
            <a:ext cx="8167621" cy="461665"/>
          </a:xfrm>
          <a:prstGeom prst="rect">
            <a:avLst/>
          </a:prstGeom>
          <a:noFill/>
          <a:ln w="9525">
            <a:noFill/>
            <a:miter lim="800000"/>
            <a:headEnd/>
            <a:tailEnd/>
          </a:ln>
        </p:spPr>
        <p:txBody>
          <a:bodyPr wrap="none" anchor="ctr">
            <a:spAutoFit/>
          </a:bodyPr>
          <a:lstStyle/>
          <a:p>
            <a:r>
              <a:rPr lang="en-US" b="1" dirty="0">
                <a:latin typeface="Lucida Sans" pitchFamily="34" charset="0"/>
              </a:rPr>
              <a:t>Fluid Substitution </a:t>
            </a:r>
            <a:r>
              <a:rPr lang="en-US" b="1" dirty="0" smtClean="0">
                <a:latin typeface="Lucida Sans" pitchFamily="34" charset="0"/>
              </a:rPr>
              <a:t>Modeling - </a:t>
            </a:r>
            <a:r>
              <a:rPr lang="en-US" b="1" dirty="0" smtClean="0">
                <a:solidFill>
                  <a:srgbClr val="000000"/>
                </a:solidFill>
                <a:latin typeface="Lucida Sans" pitchFamily="34" charset="0"/>
              </a:rPr>
              <a:t>Reservoir fluid = Oil</a:t>
            </a:r>
            <a:endParaRPr lang="en-US" sz="1800" b="1" dirty="0">
              <a:latin typeface="Lucida Sans" pitchFamily="34" charset="0"/>
            </a:endParaRPr>
          </a:p>
        </p:txBody>
      </p:sp>
      <p:pic>
        <p:nvPicPr>
          <p:cNvPr id="12296" name="Picture 5" descr="oil1d"/>
          <p:cNvPicPr>
            <a:picLocks noChangeAspect="1" noChangeArrowheads="1"/>
          </p:cNvPicPr>
          <p:nvPr/>
        </p:nvPicPr>
        <p:blipFill>
          <a:blip r:embed="rId3" cstate="print"/>
          <a:srcRect l="4706" t="37431" r="37352" b="34767"/>
          <a:stretch>
            <a:fillRect/>
          </a:stretch>
        </p:blipFill>
        <p:spPr bwMode="auto">
          <a:xfrm>
            <a:off x="866692" y="2860675"/>
            <a:ext cx="7991388" cy="3368675"/>
          </a:xfrm>
          <a:prstGeom prst="rect">
            <a:avLst/>
          </a:prstGeom>
          <a:noFill/>
          <a:ln w="9525">
            <a:noFill/>
            <a:miter lim="800000"/>
            <a:headEnd/>
            <a:tailEnd/>
          </a:ln>
        </p:spPr>
      </p:pic>
      <p:pic>
        <p:nvPicPr>
          <p:cNvPr id="12297" name="Picture 6" descr="oil1d"/>
          <p:cNvPicPr>
            <a:picLocks noChangeAspect="1" noChangeArrowheads="1"/>
          </p:cNvPicPr>
          <p:nvPr/>
        </p:nvPicPr>
        <p:blipFill>
          <a:blip r:embed="rId3" cstate="print"/>
          <a:srcRect l="4326" t="6842" r="37352" b="84117"/>
          <a:stretch>
            <a:fillRect/>
          </a:stretch>
        </p:blipFill>
        <p:spPr bwMode="auto">
          <a:xfrm>
            <a:off x="828505" y="1749425"/>
            <a:ext cx="8029575" cy="1095375"/>
          </a:xfrm>
          <a:prstGeom prst="rect">
            <a:avLst/>
          </a:prstGeom>
          <a:noFill/>
          <a:ln w="9525">
            <a:noFill/>
            <a:miter lim="800000"/>
            <a:headEnd/>
            <a:tailEnd/>
          </a:ln>
        </p:spPr>
      </p:pic>
      <p:sp>
        <p:nvSpPr>
          <p:cNvPr id="11" name="Rectangle 10"/>
          <p:cNvSpPr/>
          <p:nvPr/>
        </p:nvSpPr>
        <p:spPr bwMode="auto">
          <a:xfrm>
            <a:off x="5990890" y="1797269"/>
            <a:ext cx="268014" cy="1072055"/>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TextBox 11"/>
          <p:cNvSpPr txBox="1"/>
          <p:nvPr/>
        </p:nvSpPr>
        <p:spPr>
          <a:xfrm>
            <a:off x="851332" y="3547240"/>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sp>
        <p:nvSpPr>
          <p:cNvPr id="13" name="TextBox 12"/>
          <p:cNvSpPr txBox="1"/>
          <p:nvPr/>
        </p:nvSpPr>
        <p:spPr>
          <a:xfrm>
            <a:off x="6237886" y="3526218"/>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grpSp>
        <p:nvGrpSpPr>
          <p:cNvPr id="14" name="Group 13"/>
          <p:cNvGrpSpPr/>
          <p:nvPr/>
        </p:nvGrpSpPr>
        <p:grpSpPr>
          <a:xfrm>
            <a:off x="130005" y="3748088"/>
            <a:ext cx="3964555" cy="529727"/>
            <a:chOff x="130005" y="3748088"/>
            <a:chExt cx="3964555" cy="529727"/>
          </a:xfrm>
        </p:grpSpPr>
        <p:sp>
          <p:nvSpPr>
            <p:cNvPr id="12294" name="AutoShape 9"/>
            <p:cNvSpPr>
              <a:spLocks noChangeArrowheads="1"/>
            </p:cNvSpPr>
            <p:nvPr/>
          </p:nvSpPr>
          <p:spPr bwMode="auto">
            <a:xfrm>
              <a:off x="130005" y="3835400"/>
              <a:ext cx="412750" cy="304800"/>
            </a:xfrm>
            <a:prstGeom prst="rightArrow">
              <a:avLst>
                <a:gd name="adj1" fmla="val 50000"/>
                <a:gd name="adj2" fmla="val 33854"/>
              </a:avLst>
            </a:prstGeom>
            <a:solidFill>
              <a:srgbClr val="66FF33"/>
            </a:solidFill>
            <a:ln w="9525">
              <a:solidFill>
                <a:srgbClr val="006600"/>
              </a:solidFill>
              <a:miter lim="800000"/>
              <a:headEnd/>
              <a:tailEnd/>
            </a:ln>
          </p:spPr>
          <p:txBody>
            <a:bodyPr wrap="none" anchor="ctr"/>
            <a:lstStyle/>
            <a:p>
              <a:endParaRPr lang="en-US" dirty="0"/>
            </a:p>
          </p:txBody>
        </p:sp>
        <p:sp>
          <p:nvSpPr>
            <p:cNvPr id="12295" name="Oval 10"/>
            <p:cNvSpPr>
              <a:spLocks noChangeArrowheads="1"/>
            </p:cNvSpPr>
            <p:nvPr/>
          </p:nvSpPr>
          <p:spPr bwMode="auto">
            <a:xfrm>
              <a:off x="750717" y="3748088"/>
              <a:ext cx="747713" cy="487362"/>
            </a:xfrm>
            <a:prstGeom prst="ellipse">
              <a:avLst/>
            </a:prstGeom>
            <a:noFill/>
            <a:ln w="28575">
              <a:solidFill>
                <a:srgbClr val="FF00FF"/>
              </a:solidFill>
              <a:round/>
              <a:headEnd/>
              <a:tailEnd/>
            </a:ln>
          </p:spPr>
          <p:txBody>
            <a:bodyPr wrap="none" anchor="ctr"/>
            <a:lstStyle/>
            <a:p>
              <a:endParaRPr lang="en-US" dirty="0"/>
            </a:p>
          </p:txBody>
        </p:sp>
        <p:sp>
          <p:nvSpPr>
            <p:cNvPr id="15" name="Oval 10"/>
            <p:cNvSpPr>
              <a:spLocks noChangeArrowheads="1"/>
            </p:cNvSpPr>
            <p:nvPr/>
          </p:nvSpPr>
          <p:spPr bwMode="auto">
            <a:xfrm>
              <a:off x="2258993" y="3790453"/>
              <a:ext cx="747713" cy="487362"/>
            </a:xfrm>
            <a:prstGeom prst="ellipse">
              <a:avLst/>
            </a:prstGeom>
            <a:noFill/>
            <a:ln w="28575">
              <a:solidFill>
                <a:srgbClr val="FF00FF"/>
              </a:solidFill>
              <a:round/>
              <a:headEnd/>
              <a:tailEnd/>
            </a:ln>
          </p:spPr>
          <p:txBody>
            <a:bodyPr wrap="none" anchor="ctr"/>
            <a:lstStyle/>
            <a:p>
              <a:endParaRPr lang="en-US" dirty="0"/>
            </a:p>
          </p:txBody>
        </p:sp>
        <p:sp>
          <p:nvSpPr>
            <p:cNvPr id="16" name="Oval 10"/>
            <p:cNvSpPr>
              <a:spLocks noChangeArrowheads="1"/>
            </p:cNvSpPr>
            <p:nvPr/>
          </p:nvSpPr>
          <p:spPr bwMode="auto">
            <a:xfrm>
              <a:off x="3346847" y="3790453"/>
              <a:ext cx="747713" cy="487362"/>
            </a:xfrm>
            <a:prstGeom prst="ellipse">
              <a:avLst/>
            </a:prstGeom>
            <a:noFill/>
            <a:ln w="28575">
              <a:solidFill>
                <a:srgbClr val="FF00FF"/>
              </a:solidFill>
              <a:round/>
              <a:headEnd/>
              <a:tailEnd/>
            </a:ln>
          </p:spPr>
          <p:txBody>
            <a:bodyPr wrap="none" anchor="ctr"/>
            <a:lstStyle/>
            <a:p>
              <a:endParaRPr lang="en-US" dirty="0"/>
            </a:p>
          </p:txBody>
        </p:sp>
      </p:grpSp>
      <p:sp>
        <p:nvSpPr>
          <p:cNvPr id="17" name="Freeform 108"/>
          <p:cNvSpPr>
            <a:spLocks/>
          </p:cNvSpPr>
          <p:nvPr/>
        </p:nvSpPr>
        <p:spPr bwMode="auto">
          <a:xfrm>
            <a:off x="7880350" y="2880683"/>
            <a:ext cx="552450" cy="1900867"/>
          </a:xfrm>
          <a:custGeom>
            <a:avLst/>
            <a:gdLst>
              <a:gd name="T0" fmla="*/ 92 w 327"/>
              <a:gd name="T1" fmla="*/ 0 h 1204"/>
              <a:gd name="T2" fmla="*/ 136 w 327"/>
              <a:gd name="T3" fmla="*/ 56 h 1204"/>
              <a:gd name="T4" fmla="*/ 216 w 327"/>
              <a:gd name="T5" fmla="*/ 116 h 1204"/>
              <a:gd name="T6" fmla="*/ 260 w 327"/>
              <a:gd name="T7" fmla="*/ 172 h 1204"/>
              <a:gd name="T8" fmla="*/ 272 w 327"/>
              <a:gd name="T9" fmla="*/ 232 h 1204"/>
              <a:gd name="T10" fmla="*/ 248 w 327"/>
              <a:gd name="T11" fmla="*/ 304 h 1204"/>
              <a:gd name="T12" fmla="*/ 240 w 327"/>
              <a:gd name="T13" fmla="*/ 356 h 1204"/>
              <a:gd name="T14" fmla="*/ 240 w 327"/>
              <a:gd name="T15" fmla="*/ 412 h 1204"/>
              <a:gd name="T16" fmla="*/ 216 w 327"/>
              <a:gd name="T17" fmla="*/ 452 h 1204"/>
              <a:gd name="T18" fmla="*/ 172 w 327"/>
              <a:gd name="T19" fmla="*/ 480 h 1204"/>
              <a:gd name="T20" fmla="*/ 100 w 327"/>
              <a:gd name="T21" fmla="*/ 516 h 1204"/>
              <a:gd name="T22" fmla="*/ 20 w 327"/>
              <a:gd name="T23" fmla="*/ 560 h 1204"/>
              <a:gd name="T24" fmla="*/ 8 w 327"/>
              <a:gd name="T25" fmla="*/ 624 h 1204"/>
              <a:gd name="T26" fmla="*/ 68 w 327"/>
              <a:gd name="T27" fmla="*/ 664 h 1204"/>
              <a:gd name="T28" fmla="*/ 148 w 327"/>
              <a:gd name="T29" fmla="*/ 700 h 1204"/>
              <a:gd name="T30" fmla="*/ 224 w 327"/>
              <a:gd name="T31" fmla="*/ 736 h 1204"/>
              <a:gd name="T32" fmla="*/ 300 w 327"/>
              <a:gd name="T33" fmla="*/ 776 h 1204"/>
              <a:gd name="T34" fmla="*/ 324 w 327"/>
              <a:gd name="T35" fmla="*/ 816 h 1204"/>
              <a:gd name="T36" fmla="*/ 316 w 327"/>
              <a:gd name="T37" fmla="*/ 860 h 1204"/>
              <a:gd name="T38" fmla="*/ 276 w 327"/>
              <a:gd name="T39" fmla="*/ 896 h 1204"/>
              <a:gd name="T40" fmla="*/ 228 w 327"/>
              <a:gd name="T41" fmla="*/ 952 h 1204"/>
              <a:gd name="T42" fmla="*/ 164 w 327"/>
              <a:gd name="T43" fmla="*/ 1036 h 1204"/>
              <a:gd name="T44" fmla="*/ 124 w 327"/>
              <a:gd name="T45" fmla="*/ 1116 h 1204"/>
              <a:gd name="T46" fmla="*/ 112 w 327"/>
              <a:gd name="T47" fmla="*/ 1176 h 1204"/>
              <a:gd name="T48" fmla="*/ 112 w 327"/>
              <a:gd name="T49" fmla="*/ 1204 h 1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7"/>
              <a:gd name="T76" fmla="*/ 0 h 1204"/>
              <a:gd name="T77" fmla="*/ 327 w 327"/>
              <a:gd name="T78" fmla="*/ 1204 h 1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7" h="1204">
                <a:moveTo>
                  <a:pt x="92" y="0"/>
                </a:moveTo>
                <a:cubicBezTo>
                  <a:pt x="103" y="18"/>
                  <a:pt x="115" y="37"/>
                  <a:pt x="136" y="56"/>
                </a:cubicBezTo>
                <a:cubicBezTo>
                  <a:pt x="157" y="75"/>
                  <a:pt x="195" y="97"/>
                  <a:pt x="216" y="116"/>
                </a:cubicBezTo>
                <a:cubicBezTo>
                  <a:pt x="237" y="135"/>
                  <a:pt x="251" y="153"/>
                  <a:pt x="260" y="172"/>
                </a:cubicBezTo>
                <a:cubicBezTo>
                  <a:pt x="269" y="191"/>
                  <a:pt x="274" y="210"/>
                  <a:pt x="272" y="232"/>
                </a:cubicBezTo>
                <a:cubicBezTo>
                  <a:pt x="270" y="254"/>
                  <a:pt x="253" y="283"/>
                  <a:pt x="248" y="304"/>
                </a:cubicBezTo>
                <a:cubicBezTo>
                  <a:pt x="243" y="325"/>
                  <a:pt x="241" y="338"/>
                  <a:pt x="240" y="356"/>
                </a:cubicBezTo>
                <a:cubicBezTo>
                  <a:pt x="239" y="374"/>
                  <a:pt x="244" y="396"/>
                  <a:pt x="240" y="412"/>
                </a:cubicBezTo>
                <a:cubicBezTo>
                  <a:pt x="236" y="428"/>
                  <a:pt x="227" y="441"/>
                  <a:pt x="216" y="452"/>
                </a:cubicBezTo>
                <a:cubicBezTo>
                  <a:pt x="205" y="463"/>
                  <a:pt x="191" y="469"/>
                  <a:pt x="172" y="480"/>
                </a:cubicBezTo>
                <a:cubicBezTo>
                  <a:pt x="153" y="491"/>
                  <a:pt x="125" y="503"/>
                  <a:pt x="100" y="516"/>
                </a:cubicBezTo>
                <a:cubicBezTo>
                  <a:pt x="75" y="529"/>
                  <a:pt x="35" y="542"/>
                  <a:pt x="20" y="560"/>
                </a:cubicBezTo>
                <a:cubicBezTo>
                  <a:pt x="5" y="578"/>
                  <a:pt x="0" y="607"/>
                  <a:pt x="8" y="624"/>
                </a:cubicBezTo>
                <a:cubicBezTo>
                  <a:pt x="16" y="641"/>
                  <a:pt x="45" y="651"/>
                  <a:pt x="68" y="664"/>
                </a:cubicBezTo>
                <a:cubicBezTo>
                  <a:pt x="91" y="677"/>
                  <a:pt x="122" y="688"/>
                  <a:pt x="148" y="700"/>
                </a:cubicBezTo>
                <a:cubicBezTo>
                  <a:pt x="174" y="712"/>
                  <a:pt x="199" y="723"/>
                  <a:pt x="224" y="736"/>
                </a:cubicBezTo>
                <a:cubicBezTo>
                  <a:pt x="249" y="749"/>
                  <a:pt x="283" y="763"/>
                  <a:pt x="300" y="776"/>
                </a:cubicBezTo>
                <a:cubicBezTo>
                  <a:pt x="317" y="789"/>
                  <a:pt x="321" y="802"/>
                  <a:pt x="324" y="816"/>
                </a:cubicBezTo>
                <a:cubicBezTo>
                  <a:pt x="327" y="830"/>
                  <a:pt x="324" y="847"/>
                  <a:pt x="316" y="860"/>
                </a:cubicBezTo>
                <a:cubicBezTo>
                  <a:pt x="308" y="873"/>
                  <a:pt x="291" y="881"/>
                  <a:pt x="276" y="896"/>
                </a:cubicBezTo>
                <a:cubicBezTo>
                  <a:pt x="261" y="911"/>
                  <a:pt x="247" y="929"/>
                  <a:pt x="228" y="952"/>
                </a:cubicBezTo>
                <a:cubicBezTo>
                  <a:pt x="209" y="975"/>
                  <a:pt x="181" y="1009"/>
                  <a:pt x="164" y="1036"/>
                </a:cubicBezTo>
                <a:cubicBezTo>
                  <a:pt x="147" y="1063"/>
                  <a:pt x="133" y="1093"/>
                  <a:pt x="124" y="1116"/>
                </a:cubicBezTo>
                <a:cubicBezTo>
                  <a:pt x="115" y="1139"/>
                  <a:pt x="114" y="1161"/>
                  <a:pt x="112" y="1176"/>
                </a:cubicBezTo>
                <a:cubicBezTo>
                  <a:pt x="110" y="1191"/>
                  <a:pt x="111" y="1197"/>
                  <a:pt x="112" y="1204"/>
                </a:cubicBezTo>
              </a:path>
            </a:pathLst>
          </a:custGeom>
          <a:noFill/>
          <a:ln w="28575" cap="flat" cmpd="sng">
            <a:solidFill>
              <a:srgbClr val="00B050"/>
            </a:solidFill>
            <a:prstDash val="solid"/>
            <a:round/>
            <a:headEnd type="none" w="med" len="med"/>
            <a:tailEnd type="none" w="med" len="me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7"/>
          <p:cNvSpPr>
            <a:spLocks noGrp="1" noChangeArrowheads="1"/>
          </p:cNvSpPr>
          <p:nvPr>
            <p:ph type="title"/>
          </p:nvPr>
        </p:nvSpPr>
        <p:spPr>
          <a:xfrm>
            <a:off x="228599" y="304800"/>
            <a:ext cx="8410903" cy="420414"/>
          </a:xfrm>
          <a:noFill/>
        </p:spPr>
        <p:txBody>
          <a:bodyPr/>
          <a:lstStyle/>
          <a:p>
            <a:r>
              <a:rPr lang="en-US" dirty="0" smtClean="0"/>
              <a:t>What If It Contained Gas in the Reservoir?</a:t>
            </a:r>
          </a:p>
        </p:txBody>
      </p:sp>
      <p:sp>
        <p:nvSpPr>
          <p:cNvPr id="13317" name="Text Box 8"/>
          <p:cNvSpPr txBox="1">
            <a:spLocks noChangeArrowheads="1"/>
          </p:cNvSpPr>
          <p:nvPr/>
        </p:nvSpPr>
        <p:spPr bwMode="auto">
          <a:xfrm>
            <a:off x="292100" y="1047106"/>
            <a:ext cx="8161209" cy="461665"/>
          </a:xfrm>
          <a:prstGeom prst="rect">
            <a:avLst/>
          </a:prstGeom>
          <a:noFill/>
          <a:ln w="9525">
            <a:noFill/>
            <a:miter lim="800000"/>
            <a:headEnd/>
            <a:tailEnd/>
          </a:ln>
        </p:spPr>
        <p:txBody>
          <a:bodyPr wrap="none" anchor="ctr">
            <a:spAutoFit/>
          </a:bodyPr>
          <a:lstStyle/>
          <a:p>
            <a:r>
              <a:rPr lang="en-US" b="1" dirty="0">
                <a:latin typeface="Lucida Sans" pitchFamily="34" charset="0"/>
              </a:rPr>
              <a:t>Fluid Substitution </a:t>
            </a:r>
            <a:r>
              <a:rPr lang="en-US" b="1" dirty="0" smtClean="0">
                <a:latin typeface="Lucida Sans" pitchFamily="34" charset="0"/>
              </a:rPr>
              <a:t>Modeling - </a:t>
            </a:r>
            <a:r>
              <a:rPr lang="en-US" b="1" dirty="0" smtClean="0">
                <a:solidFill>
                  <a:srgbClr val="000000"/>
                </a:solidFill>
                <a:latin typeface="Lucida Sans" pitchFamily="34" charset="0"/>
              </a:rPr>
              <a:t>Reservoir fluid = Gas</a:t>
            </a:r>
            <a:endParaRPr lang="en-US" sz="1800" b="1" dirty="0">
              <a:latin typeface="Lucida Sans" pitchFamily="34" charset="0"/>
            </a:endParaRPr>
          </a:p>
        </p:txBody>
      </p:sp>
      <p:pic>
        <p:nvPicPr>
          <p:cNvPr id="13320" name="Picture 4" descr="gas1d"/>
          <p:cNvPicPr>
            <a:picLocks noChangeAspect="1" noChangeArrowheads="1"/>
          </p:cNvPicPr>
          <p:nvPr/>
        </p:nvPicPr>
        <p:blipFill>
          <a:blip r:embed="rId3" cstate="print"/>
          <a:srcRect l="4852" t="37236" r="37340" b="34651"/>
          <a:stretch>
            <a:fillRect/>
          </a:stretch>
        </p:blipFill>
        <p:spPr bwMode="auto">
          <a:xfrm>
            <a:off x="874643" y="2860675"/>
            <a:ext cx="7983437" cy="3368675"/>
          </a:xfrm>
          <a:prstGeom prst="rect">
            <a:avLst/>
          </a:prstGeom>
          <a:noFill/>
          <a:ln w="9525">
            <a:noFill/>
            <a:miter lim="800000"/>
            <a:headEnd/>
            <a:tailEnd/>
          </a:ln>
        </p:spPr>
      </p:pic>
      <p:pic>
        <p:nvPicPr>
          <p:cNvPr id="13321" name="Picture 5" descr="oil1d"/>
          <p:cNvPicPr>
            <a:picLocks noChangeAspect="1" noChangeArrowheads="1"/>
          </p:cNvPicPr>
          <p:nvPr/>
        </p:nvPicPr>
        <p:blipFill>
          <a:blip r:embed="rId4" cstate="print"/>
          <a:srcRect l="4288" t="6842" r="37556" b="84117"/>
          <a:stretch>
            <a:fillRect/>
          </a:stretch>
        </p:blipFill>
        <p:spPr bwMode="auto">
          <a:xfrm>
            <a:off x="814217" y="1749425"/>
            <a:ext cx="8043863" cy="1089025"/>
          </a:xfrm>
          <a:prstGeom prst="rect">
            <a:avLst/>
          </a:prstGeom>
          <a:noFill/>
          <a:ln w="9525">
            <a:noFill/>
            <a:miter lim="800000"/>
            <a:headEnd/>
            <a:tailEnd/>
          </a:ln>
        </p:spPr>
      </p:pic>
      <p:sp>
        <p:nvSpPr>
          <p:cNvPr id="11" name="Rectangle 10"/>
          <p:cNvSpPr/>
          <p:nvPr/>
        </p:nvSpPr>
        <p:spPr bwMode="auto">
          <a:xfrm>
            <a:off x="6022422" y="1781503"/>
            <a:ext cx="268014" cy="1072055"/>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TextBox 11"/>
          <p:cNvSpPr txBox="1"/>
          <p:nvPr/>
        </p:nvSpPr>
        <p:spPr>
          <a:xfrm>
            <a:off x="898630" y="3578772"/>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sp>
        <p:nvSpPr>
          <p:cNvPr id="13" name="TextBox 12"/>
          <p:cNvSpPr txBox="1"/>
          <p:nvPr/>
        </p:nvSpPr>
        <p:spPr>
          <a:xfrm>
            <a:off x="6285184" y="3557750"/>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grpSp>
        <p:nvGrpSpPr>
          <p:cNvPr id="14" name="Group 13"/>
          <p:cNvGrpSpPr/>
          <p:nvPr/>
        </p:nvGrpSpPr>
        <p:grpSpPr>
          <a:xfrm>
            <a:off x="130005" y="3748088"/>
            <a:ext cx="3964555" cy="529727"/>
            <a:chOff x="130005" y="3748088"/>
            <a:chExt cx="3964555" cy="529727"/>
          </a:xfrm>
        </p:grpSpPr>
        <p:sp>
          <p:nvSpPr>
            <p:cNvPr id="13318" name="AutoShape 9"/>
            <p:cNvSpPr>
              <a:spLocks noChangeArrowheads="1"/>
            </p:cNvSpPr>
            <p:nvPr/>
          </p:nvSpPr>
          <p:spPr bwMode="auto">
            <a:xfrm>
              <a:off x="130005" y="3835400"/>
              <a:ext cx="412750" cy="304800"/>
            </a:xfrm>
            <a:prstGeom prst="rightArrow">
              <a:avLst>
                <a:gd name="adj1" fmla="val 50000"/>
                <a:gd name="adj2" fmla="val 33854"/>
              </a:avLst>
            </a:prstGeom>
            <a:solidFill>
              <a:srgbClr val="FF0000"/>
            </a:solidFill>
            <a:ln w="9525">
              <a:solidFill>
                <a:srgbClr val="FF00FF"/>
              </a:solidFill>
              <a:miter lim="800000"/>
              <a:headEnd/>
              <a:tailEnd/>
            </a:ln>
          </p:spPr>
          <p:txBody>
            <a:bodyPr wrap="none" anchor="ctr"/>
            <a:lstStyle/>
            <a:p>
              <a:endParaRPr lang="en-US" dirty="0"/>
            </a:p>
          </p:txBody>
        </p:sp>
        <p:sp>
          <p:nvSpPr>
            <p:cNvPr id="13319" name="Oval 10"/>
            <p:cNvSpPr>
              <a:spLocks noChangeArrowheads="1"/>
            </p:cNvSpPr>
            <p:nvPr/>
          </p:nvSpPr>
          <p:spPr bwMode="auto">
            <a:xfrm>
              <a:off x="750717" y="3748088"/>
              <a:ext cx="747713" cy="487362"/>
            </a:xfrm>
            <a:prstGeom prst="ellipse">
              <a:avLst/>
            </a:prstGeom>
            <a:noFill/>
            <a:ln w="28575">
              <a:solidFill>
                <a:srgbClr val="FF00FF"/>
              </a:solidFill>
              <a:round/>
              <a:headEnd/>
              <a:tailEnd/>
            </a:ln>
          </p:spPr>
          <p:txBody>
            <a:bodyPr wrap="none" anchor="ctr"/>
            <a:lstStyle/>
            <a:p>
              <a:endParaRPr lang="en-US" dirty="0"/>
            </a:p>
          </p:txBody>
        </p:sp>
        <p:sp>
          <p:nvSpPr>
            <p:cNvPr id="15" name="Oval 10"/>
            <p:cNvSpPr>
              <a:spLocks noChangeArrowheads="1"/>
            </p:cNvSpPr>
            <p:nvPr/>
          </p:nvSpPr>
          <p:spPr bwMode="auto">
            <a:xfrm>
              <a:off x="2258993" y="3790453"/>
              <a:ext cx="747713" cy="487362"/>
            </a:xfrm>
            <a:prstGeom prst="ellipse">
              <a:avLst/>
            </a:prstGeom>
            <a:noFill/>
            <a:ln w="28575">
              <a:solidFill>
                <a:srgbClr val="FF00FF"/>
              </a:solidFill>
              <a:round/>
              <a:headEnd/>
              <a:tailEnd/>
            </a:ln>
          </p:spPr>
          <p:txBody>
            <a:bodyPr wrap="none" anchor="ctr"/>
            <a:lstStyle/>
            <a:p>
              <a:endParaRPr lang="en-US" dirty="0"/>
            </a:p>
          </p:txBody>
        </p:sp>
        <p:sp>
          <p:nvSpPr>
            <p:cNvPr id="16" name="Oval 10"/>
            <p:cNvSpPr>
              <a:spLocks noChangeArrowheads="1"/>
            </p:cNvSpPr>
            <p:nvPr/>
          </p:nvSpPr>
          <p:spPr bwMode="auto">
            <a:xfrm>
              <a:off x="3346847" y="3790453"/>
              <a:ext cx="747713" cy="487362"/>
            </a:xfrm>
            <a:prstGeom prst="ellipse">
              <a:avLst/>
            </a:prstGeom>
            <a:noFill/>
            <a:ln w="28575">
              <a:solidFill>
                <a:srgbClr val="FF00FF"/>
              </a:solidFill>
              <a:round/>
              <a:headEnd/>
              <a:tailEnd/>
            </a:ln>
          </p:spPr>
          <p:txBody>
            <a:bodyPr wrap="none" anchor="ctr"/>
            <a:lstStyle/>
            <a:p>
              <a:endParaRPr lang="en-US"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113"/>
          <p:cNvSpPr>
            <a:spLocks noGrp="1" noChangeArrowheads="1"/>
          </p:cNvSpPr>
          <p:nvPr>
            <p:ph type="title"/>
          </p:nvPr>
        </p:nvSpPr>
        <p:spPr>
          <a:noFill/>
        </p:spPr>
        <p:txBody>
          <a:bodyPr/>
          <a:lstStyle/>
          <a:p>
            <a:r>
              <a:rPr lang="en-US" dirty="0" smtClean="0"/>
              <a:t>Comparison of Seismic Responses</a:t>
            </a:r>
          </a:p>
        </p:txBody>
      </p:sp>
      <p:sp>
        <p:nvSpPr>
          <p:cNvPr id="14340" name="Text Box 114"/>
          <p:cNvSpPr txBox="1">
            <a:spLocks noChangeArrowheads="1"/>
          </p:cNvSpPr>
          <p:nvPr/>
        </p:nvSpPr>
        <p:spPr bwMode="auto">
          <a:xfrm>
            <a:off x="292100" y="1049338"/>
            <a:ext cx="4514850" cy="457200"/>
          </a:xfrm>
          <a:prstGeom prst="rect">
            <a:avLst/>
          </a:prstGeom>
          <a:noFill/>
          <a:ln w="9525">
            <a:noFill/>
            <a:miter lim="800000"/>
            <a:headEnd/>
            <a:tailEnd/>
          </a:ln>
        </p:spPr>
        <p:txBody>
          <a:bodyPr wrap="none" anchor="ctr">
            <a:spAutoFit/>
          </a:bodyPr>
          <a:lstStyle/>
          <a:p>
            <a:pPr algn="ctr"/>
            <a:r>
              <a:rPr lang="en-US" b="1" dirty="0">
                <a:latin typeface="Lucida Sans" pitchFamily="34" charset="0"/>
              </a:rPr>
              <a:t>Fluid Substitution Modeling</a:t>
            </a:r>
            <a:endParaRPr lang="en-US" sz="1800" b="1" dirty="0">
              <a:latin typeface="Lucida Sans" pitchFamily="34" charset="0"/>
            </a:endParaRPr>
          </a:p>
        </p:txBody>
      </p:sp>
      <p:grpSp>
        <p:nvGrpSpPr>
          <p:cNvPr id="2" name="Group 114"/>
          <p:cNvGrpSpPr>
            <a:grpSpLocks/>
          </p:cNvGrpSpPr>
          <p:nvPr/>
        </p:nvGrpSpPr>
        <p:grpSpPr bwMode="auto">
          <a:xfrm>
            <a:off x="1372634" y="1584325"/>
            <a:ext cx="7456487" cy="3998913"/>
            <a:chOff x="357" y="1168"/>
            <a:chExt cx="4697" cy="2807"/>
          </a:xfrm>
        </p:grpSpPr>
        <p:grpSp>
          <p:nvGrpSpPr>
            <p:cNvPr id="3" name="Group 4"/>
            <p:cNvGrpSpPr>
              <a:grpSpLocks/>
            </p:cNvGrpSpPr>
            <p:nvPr/>
          </p:nvGrpSpPr>
          <p:grpSpPr bwMode="auto">
            <a:xfrm>
              <a:off x="357" y="1168"/>
              <a:ext cx="4697" cy="2807"/>
              <a:chOff x="357" y="1018"/>
              <a:chExt cx="2873" cy="2077"/>
            </a:xfrm>
          </p:grpSpPr>
          <p:grpSp>
            <p:nvGrpSpPr>
              <p:cNvPr id="4" name="Group 5"/>
              <p:cNvGrpSpPr>
                <a:grpSpLocks/>
              </p:cNvGrpSpPr>
              <p:nvPr/>
            </p:nvGrpSpPr>
            <p:grpSpPr bwMode="auto">
              <a:xfrm>
                <a:off x="357" y="1018"/>
                <a:ext cx="853" cy="2077"/>
                <a:chOff x="2507" y="1009"/>
                <a:chExt cx="853" cy="2077"/>
              </a:xfrm>
            </p:grpSpPr>
            <p:grpSp>
              <p:nvGrpSpPr>
                <p:cNvPr id="5" name="Group 6"/>
                <p:cNvGrpSpPr>
                  <a:grpSpLocks/>
                </p:cNvGrpSpPr>
                <p:nvPr/>
              </p:nvGrpSpPr>
              <p:grpSpPr bwMode="auto">
                <a:xfrm>
                  <a:off x="2507" y="1009"/>
                  <a:ext cx="853" cy="2077"/>
                  <a:chOff x="4533" y="1009"/>
                  <a:chExt cx="853" cy="2077"/>
                </a:xfrm>
              </p:grpSpPr>
              <p:grpSp>
                <p:nvGrpSpPr>
                  <p:cNvPr id="6" name="Group 7"/>
                  <p:cNvGrpSpPr>
                    <a:grpSpLocks/>
                  </p:cNvGrpSpPr>
                  <p:nvPr/>
                </p:nvGrpSpPr>
                <p:grpSpPr bwMode="auto">
                  <a:xfrm>
                    <a:off x="4533" y="1009"/>
                    <a:ext cx="853" cy="2077"/>
                    <a:chOff x="4533" y="1009"/>
                    <a:chExt cx="853" cy="2077"/>
                  </a:xfrm>
                </p:grpSpPr>
                <p:sp>
                  <p:nvSpPr>
                    <p:cNvPr id="14449" name="Rectangle 8"/>
                    <p:cNvSpPr>
                      <a:spLocks noChangeArrowheads="1"/>
                    </p:cNvSpPr>
                    <p:nvPr/>
                  </p:nvSpPr>
                  <p:spPr bwMode="auto">
                    <a:xfrm>
                      <a:off x="4539" y="1551"/>
                      <a:ext cx="841" cy="1535"/>
                    </a:xfrm>
                    <a:prstGeom prst="rect">
                      <a:avLst/>
                    </a:prstGeom>
                    <a:solidFill>
                      <a:srgbClr val="FFFFFF"/>
                    </a:solidFill>
                    <a:ln w="9525">
                      <a:noFill/>
                      <a:miter lim="800000"/>
                      <a:headEnd/>
                      <a:tailEnd/>
                    </a:ln>
                  </p:spPr>
                  <p:txBody>
                    <a:bodyPr wrap="none" anchor="ctr"/>
                    <a:lstStyle/>
                    <a:p>
                      <a:endParaRPr lang="en-US" dirty="0"/>
                    </a:p>
                  </p:txBody>
                </p:sp>
                <p:pic>
                  <p:nvPicPr>
                    <p:cNvPr id="14450" name="Picture 9" descr="oil1d"/>
                    <p:cNvPicPr>
                      <a:picLocks noChangeAspect="1" noChangeArrowheads="1"/>
                    </p:cNvPicPr>
                    <p:nvPr/>
                  </p:nvPicPr>
                  <p:blipFill>
                    <a:blip r:embed="rId3" cstate="print"/>
                    <a:srcRect l="52812" t="6842" r="37352" b="84117"/>
                    <a:stretch>
                      <a:fillRect/>
                    </a:stretch>
                  </p:blipFill>
                  <p:spPr bwMode="auto">
                    <a:xfrm>
                      <a:off x="4533" y="1009"/>
                      <a:ext cx="853" cy="690"/>
                    </a:xfrm>
                    <a:prstGeom prst="rect">
                      <a:avLst/>
                    </a:prstGeom>
                    <a:noFill/>
                    <a:ln w="9525">
                      <a:noFill/>
                      <a:miter lim="800000"/>
                      <a:headEnd/>
                      <a:tailEnd/>
                    </a:ln>
                  </p:spPr>
                </p:pic>
              </p:grpSp>
              <p:grpSp>
                <p:nvGrpSpPr>
                  <p:cNvPr id="7" name="Group 10"/>
                  <p:cNvGrpSpPr>
                    <a:grpSpLocks/>
                  </p:cNvGrpSpPr>
                  <p:nvPr/>
                </p:nvGrpSpPr>
                <p:grpSpPr bwMode="auto">
                  <a:xfrm>
                    <a:off x="4733" y="1688"/>
                    <a:ext cx="180" cy="1270"/>
                    <a:chOff x="4734" y="1697"/>
                    <a:chExt cx="180" cy="1270"/>
                  </a:xfrm>
                </p:grpSpPr>
                <p:sp>
                  <p:nvSpPr>
                    <p:cNvPr id="14445" name="Line 1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46" name="Freeform 1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47" name="Freeform 1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48" name="Freeform 1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8" name="Group 15"/>
                  <p:cNvGrpSpPr>
                    <a:grpSpLocks/>
                  </p:cNvGrpSpPr>
                  <p:nvPr/>
                </p:nvGrpSpPr>
                <p:grpSpPr bwMode="auto">
                  <a:xfrm>
                    <a:off x="4868" y="1688"/>
                    <a:ext cx="180" cy="1270"/>
                    <a:chOff x="4734" y="1697"/>
                    <a:chExt cx="180" cy="1270"/>
                  </a:xfrm>
                </p:grpSpPr>
                <p:sp>
                  <p:nvSpPr>
                    <p:cNvPr id="14441" name="Line 1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42" name="Freeform 1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43" name="Freeform 1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44" name="Freeform 1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9" name="Group 20"/>
                  <p:cNvGrpSpPr>
                    <a:grpSpLocks/>
                  </p:cNvGrpSpPr>
                  <p:nvPr/>
                </p:nvGrpSpPr>
                <p:grpSpPr bwMode="auto">
                  <a:xfrm>
                    <a:off x="4936" y="1688"/>
                    <a:ext cx="180" cy="1270"/>
                    <a:chOff x="4734" y="1697"/>
                    <a:chExt cx="180" cy="1270"/>
                  </a:xfrm>
                </p:grpSpPr>
                <p:sp>
                  <p:nvSpPr>
                    <p:cNvPr id="14437" name="Line 2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38" name="Freeform 2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39" name="Freeform 2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40" name="Freeform 2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10" name="Group 25"/>
                  <p:cNvGrpSpPr>
                    <a:grpSpLocks/>
                  </p:cNvGrpSpPr>
                  <p:nvPr/>
                </p:nvGrpSpPr>
                <p:grpSpPr bwMode="auto">
                  <a:xfrm>
                    <a:off x="5003" y="1688"/>
                    <a:ext cx="180" cy="1270"/>
                    <a:chOff x="4734" y="1697"/>
                    <a:chExt cx="180" cy="1270"/>
                  </a:xfrm>
                </p:grpSpPr>
                <p:sp>
                  <p:nvSpPr>
                    <p:cNvPr id="14433" name="Line 2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34" name="Freeform 2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35" name="Freeform 2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36" name="Freeform 2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11" name="Group 30"/>
                  <p:cNvGrpSpPr>
                    <a:grpSpLocks/>
                  </p:cNvGrpSpPr>
                  <p:nvPr/>
                </p:nvGrpSpPr>
                <p:grpSpPr bwMode="auto">
                  <a:xfrm>
                    <a:off x="4801" y="1688"/>
                    <a:ext cx="180" cy="1270"/>
                    <a:chOff x="4734" y="1697"/>
                    <a:chExt cx="180" cy="1270"/>
                  </a:xfrm>
                </p:grpSpPr>
                <p:sp>
                  <p:nvSpPr>
                    <p:cNvPr id="14429" name="Line 3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30" name="Freeform 3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31" name="Freeform 3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32" name="Freeform 3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grpSp>
              <p:nvGrpSpPr>
                <p:cNvPr id="12" name="Group 35"/>
                <p:cNvGrpSpPr>
                  <a:grpSpLocks/>
                </p:cNvGrpSpPr>
                <p:nvPr/>
              </p:nvGrpSpPr>
              <p:grpSpPr bwMode="auto">
                <a:xfrm>
                  <a:off x="2851" y="1679"/>
                  <a:ext cx="185" cy="1270"/>
                  <a:chOff x="2851" y="1679"/>
                  <a:chExt cx="185" cy="1270"/>
                </a:xfrm>
              </p:grpSpPr>
              <p:sp>
                <p:nvSpPr>
                  <p:cNvPr id="14419" name="Line 36"/>
                  <p:cNvSpPr>
                    <a:spLocks noChangeShapeType="1"/>
                  </p:cNvSpPr>
                  <p:nvPr/>
                </p:nvSpPr>
                <p:spPr bwMode="auto">
                  <a:xfrm>
                    <a:off x="2941" y="1679"/>
                    <a:ext cx="0" cy="1246"/>
                  </a:xfrm>
                  <a:prstGeom prst="line">
                    <a:avLst/>
                  </a:prstGeom>
                  <a:noFill/>
                  <a:ln w="9525">
                    <a:solidFill>
                      <a:srgbClr val="00FFFF"/>
                    </a:solidFill>
                    <a:round/>
                    <a:headEnd/>
                    <a:tailEnd/>
                  </a:ln>
                </p:spPr>
                <p:txBody>
                  <a:bodyPr wrap="none" anchor="ctr"/>
                  <a:lstStyle/>
                  <a:p>
                    <a:endParaRPr lang="en-US" dirty="0"/>
                  </a:p>
                </p:txBody>
              </p:sp>
              <p:sp>
                <p:nvSpPr>
                  <p:cNvPr id="14420" name="Freeform 37"/>
                  <p:cNvSpPr>
                    <a:spLocks/>
                  </p:cNvSpPr>
                  <p:nvPr/>
                </p:nvSpPr>
                <p:spPr bwMode="auto">
                  <a:xfrm>
                    <a:off x="2851" y="1689"/>
                    <a:ext cx="185" cy="1260"/>
                  </a:xfrm>
                  <a:custGeom>
                    <a:avLst/>
                    <a:gdLst>
                      <a:gd name="T0" fmla="*/ 0 w 185"/>
                      <a:gd name="T1" fmla="*/ 0 h 1260"/>
                      <a:gd name="T2" fmla="*/ 24 w 185"/>
                      <a:gd name="T3" fmla="*/ 57 h 1260"/>
                      <a:gd name="T4" fmla="*/ 72 w 185"/>
                      <a:gd name="T5" fmla="*/ 105 h 1260"/>
                      <a:gd name="T6" fmla="*/ 114 w 185"/>
                      <a:gd name="T7" fmla="*/ 141 h 1260"/>
                      <a:gd name="T8" fmla="*/ 156 w 185"/>
                      <a:gd name="T9" fmla="*/ 198 h 1260"/>
                      <a:gd name="T10" fmla="*/ 177 w 185"/>
                      <a:gd name="T11" fmla="*/ 252 h 1260"/>
                      <a:gd name="T12" fmla="*/ 147 w 185"/>
                      <a:gd name="T13" fmla="*/ 306 h 1260"/>
                      <a:gd name="T14" fmla="*/ 126 w 185"/>
                      <a:gd name="T15" fmla="*/ 366 h 1260"/>
                      <a:gd name="T16" fmla="*/ 117 w 185"/>
                      <a:gd name="T17" fmla="*/ 426 h 1260"/>
                      <a:gd name="T18" fmla="*/ 114 w 185"/>
                      <a:gd name="T19" fmla="*/ 468 h 1260"/>
                      <a:gd name="T20" fmla="*/ 102 w 185"/>
                      <a:gd name="T21" fmla="*/ 501 h 1260"/>
                      <a:gd name="T22" fmla="*/ 72 w 185"/>
                      <a:gd name="T23" fmla="*/ 543 h 1260"/>
                      <a:gd name="T24" fmla="*/ 24 w 185"/>
                      <a:gd name="T25" fmla="*/ 618 h 1260"/>
                      <a:gd name="T26" fmla="*/ 21 w 185"/>
                      <a:gd name="T27" fmla="*/ 678 h 1260"/>
                      <a:gd name="T28" fmla="*/ 33 w 185"/>
                      <a:gd name="T29" fmla="*/ 741 h 1260"/>
                      <a:gd name="T30" fmla="*/ 87 w 185"/>
                      <a:gd name="T31" fmla="*/ 777 h 1260"/>
                      <a:gd name="T32" fmla="*/ 123 w 185"/>
                      <a:gd name="T33" fmla="*/ 810 h 1260"/>
                      <a:gd name="T34" fmla="*/ 165 w 185"/>
                      <a:gd name="T35" fmla="*/ 864 h 1260"/>
                      <a:gd name="T36" fmla="*/ 180 w 185"/>
                      <a:gd name="T37" fmla="*/ 918 h 1260"/>
                      <a:gd name="T38" fmla="*/ 132 w 185"/>
                      <a:gd name="T39" fmla="*/ 987 h 1260"/>
                      <a:gd name="T40" fmla="*/ 87 w 185"/>
                      <a:gd name="T41" fmla="*/ 1071 h 1260"/>
                      <a:gd name="T42" fmla="*/ 36 w 185"/>
                      <a:gd name="T43" fmla="*/ 1149 h 1260"/>
                      <a:gd name="T44" fmla="*/ 27 w 185"/>
                      <a:gd name="T45" fmla="*/ 1200 h 1260"/>
                      <a:gd name="T46" fmla="*/ 33 w 185"/>
                      <a:gd name="T47" fmla="*/ 1233 h 1260"/>
                      <a:gd name="T48" fmla="*/ 42 w 185"/>
                      <a:gd name="T49" fmla="*/ 1260 h 12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5"/>
                      <a:gd name="T76" fmla="*/ 0 h 1260"/>
                      <a:gd name="T77" fmla="*/ 185 w 185"/>
                      <a:gd name="T78" fmla="*/ 1260 h 126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5" h="1260">
                        <a:moveTo>
                          <a:pt x="0" y="0"/>
                        </a:moveTo>
                        <a:cubicBezTo>
                          <a:pt x="6" y="20"/>
                          <a:pt x="12" y="40"/>
                          <a:pt x="24" y="57"/>
                        </a:cubicBezTo>
                        <a:cubicBezTo>
                          <a:pt x="36" y="74"/>
                          <a:pt x="57" y="91"/>
                          <a:pt x="72" y="105"/>
                        </a:cubicBezTo>
                        <a:cubicBezTo>
                          <a:pt x="87" y="119"/>
                          <a:pt x="100" y="126"/>
                          <a:pt x="114" y="141"/>
                        </a:cubicBezTo>
                        <a:cubicBezTo>
                          <a:pt x="128" y="156"/>
                          <a:pt x="146" y="180"/>
                          <a:pt x="156" y="198"/>
                        </a:cubicBezTo>
                        <a:cubicBezTo>
                          <a:pt x="166" y="216"/>
                          <a:pt x="179" y="234"/>
                          <a:pt x="177" y="252"/>
                        </a:cubicBezTo>
                        <a:cubicBezTo>
                          <a:pt x="175" y="270"/>
                          <a:pt x="155" y="287"/>
                          <a:pt x="147" y="306"/>
                        </a:cubicBezTo>
                        <a:cubicBezTo>
                          <a:pt x="139" y="325"/>
                          <a:pt x="131" y="346"/>
                          <a:pt x="126" y="366"/>
                        </a:cubicBezTo>
                        <a:cubicBezTo>
                          <a:pt x="121" y="386"/>
                          <a:pt x="119" y="409"/>
                          <a:pt x="117" y="426"/>
                        </a:cubicBezTo>
                        <a:cubicBezTo>
                          <a:pt x="115" y="443"/>
                          <a:pt x="116" y="456"/>
                          <a:pt x="114" y="468"/>
                        </a:cubicBezTo>
                        <a:cubicBezTo>
                          <a:pt x="112" y="480"/>
                          <a:pt x="109" y="489"/>
                          <a:pt x="102" y="501"/>
                        </a:cubicBezTo>
                        <a:cubicBezTo>
                          <a:pt x="95" y="513"/>
                          <a:pt x="85" y="524"/>
                          <a:pt x="72" y="543"/>
                        </a:cubicBezTo>
                        <a:cubicBezTo>
                          <a:pt x="59" y="562"/>
                          <a:pt x="32" y="596"/>
                          <a:pt x="24" y="618"/>
                        </a:cubicBezTo>
                        <a:cubicBezTo>
                          <a:pt x="16" y="640"/>
                          <a:pt x="20" y="658"/>
                          <a:pt x="21" y="678"/>
                        </a:cubicBezTo>
                        <a:cubicBezTo>
                          <a:pt x="22" y="698"/>
                          <a:pt x="22" y="724"/>
                          <a:pt x="33" y="741"/>
                        </a:cubicBezTo>
                        <a:cubicBezTo>
                          <a:pt x="44" y="758"/>
                          <a:pt x="72" y="766"/>
                          <a:pt x="87" y="777"/>
                        </a:cubicBezTo>
                        <a:cubicBezTo>
                          <a:pt x="102" y="788"/>
                          <a:pt x="110" y="796"/>
                          <a:pt x="123" y="810"/>
                        </a:cubicBezTo>
                        <a:cubicBezTo>
                          <a:pt x="136" y="824"/>
                          <a:pt x="156" y="846"/>
                          <a:pt x="165" y="864"/>
                        </a:cubicBezTo>
                        <a:cubicBezTo>
                          <a:pt x="174" y="882"/>
                          <a:pt x="185" y="898"/>
                          <a:pt x="180" y="918"/>
                        </a:cubicBezTo>
                        <a:cubicBezTo>
                          <a:pt x="175" y="938"/>
                          <a:pt x="147" y="962"/>
                          <a:pt x="132" y="987"/>
                        </a:cubicBezTo>
                        <a:cubicBezTo>
                          <a:pt x="117" y="1012"/>
                          <a:pt x="103" y="1044"/>
                          <a:pt x="87" y="1071"/>
                        </a:cubicBezTo>
                        <a:cubicBezTo>
                          <a:pt x="71" y="1098"/>
                          <a:pt x="46" y="1128"/>
                          <a:pt x="36" y="1149"/>
                        </a:cubicBezTo>
                        <a:cubicBezTo>
                          <a:pt x="26" y="1170"/>
                          <a:pt x="27" y="1186"/>
                          <a:pt x="27" y="1200"/>
                        </a:cubicBezTo>
                        <a:cubicBezTo>
                          <a:pt x="27" y="1214"/>
                          <a:pt x="30" y="1223"/>
                          <a:pt x="33" y="1233"/>
                        </a:cubicBezTo>
                        <a:cubicBezTo>
                          <a:pt x="36" y="1243"/>
                          <a:pt x="41" y="1256"/>
                          <a:pt x="42" y="1260"/>
                        </a:cubicBezTo>
                      </a:path>
                    </a:pathLst>
                  </a:custGeom>
                  <a:noFill/>
                  <a:ln w="28575" cap="flat" cmpd="sng">
                    <a:solidFill>
                      <a:srgbClr val="0066FF"/>
                    </a:solidFill>
                    <a:prstDash val="solid"/>
                    <a:round/>
                    <a:headEnd type="none" w="med" len="med"/>
                    <a:tailEnd type="none" w="med" len="med"/>
                  </a:ln>
                </p:spPr>
                <p:txBody>
                  <a:bodyPr wrap="none" anchor="ctr"/>
                  <a:lstStyle/>
                  <a:p>
                    <a:endParaRPr lang="en-US" dirty="0"/>
                  </a:p>
                </p:txBody>
              </p:sp>
              <p:sp>
                <p:nvSpPr>
                  <p:cNvPr id="14421" name="Freeform 38"/>
                  <p:cNvSpPr>
                    <a:spLocks/>
                  </p:cNvSpPr>
                  <p:nvPr/>
                </p:nvSpPr>
                <p:spPr bwMode="auto">
                  <a:xfrm>
                    <a:off x="2937" y="1809"/>
                    <a:ext cx="84" cy="402"/>
                  </a:xfrm>
                  <a:custGeom>
                    <a:avLst/>
                    <a:gdLst>
                      <a:gd name="T0" fmla="*/ 0 w 84"/>
                      <a:gd name="T1" fmla="*/ 0 h 402"/>
                      <a:gd name="T2" fmla="*/ 0 w 84"/>
                      <a:gd name="T3" fmla="*/ 402 h 402"/>
                      <a:gd name="T4" fmla="*/ 27 w 84"/>
                      <a:gd name="T5" fmla="*/ 360 h 402"/>
                      <a:gd name="T6" fmla="*/ 33 w 84"/>
                      <a:gd name="T7" fmla="*/ 267 h 402"/>
                      <a:gd name="T8" fmla="*/ 45 w 84"/>
                      <a:gd name="T9" fmla="*/ 225 h 402"/>
                      <a:gd name="T10" fmla="*/ 51 w 84"/>
                      <a:gd name="T11" fmla="*/ 192 h 402"/>
                      <a:gd name="T12" fmla="*/ 66 w 84"/>
                      <a:gd name="T13" fmla="*/ 165 h 402"/>
                      <a:gd name="T14" fmla="*/ 81 w 84"/>
                      <a:gd name="T15" fmla="*/ 129 h 402"/>
                      <a:gd name="T16" fmla="*/ 84 w 84"/>
                      <a:gd name="T17" fmla="*/ 105 h 402"/>
                      <a:gd name="T18" fmla="*/ 66 w 84"/>
                      <a:gd name="T19" fmla="*/ 75 h 402"/>
                      <a:gd name="T20" fmla="*/ 39 w 84"/>
                      <a:gd name="T21" fmla="*/ 42 h 402"/>
                      <a:gd name="T22" fmla="*/ 0 w 84"/>
                      <a:gd name="T23" fmla="*/ 0 h 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
                      <a:gd name="T37" fmla="*/ 0 h 402"/>
                      <a:gd name="T38" fmla="*/ 84 w 84"/>
                      <a:gd name="T39" fmla="*/ 402 h 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 h="402">
                        <a:moveTo>
                          <a:pt x="0" y="0"/>
                        </a:moveTo>
                        <a:lnTo>
                          <a:pt x="0" y="402"/>
                        </a:lnTo>
                        <a:lnTo>
                          <a:pt x="27" y="360"/>
                        </a:lnTo>
                        <a:lnTo>
                          <a:pt x="33" y="267"/>
                        </a:lnTo>
                        <a:lnTo>
                          <a:pt x="45" y="225"/>
                        </a:lnTo>
                        <a:lnTo>
                          <a:pt x="51" y="192"/>
                        </a:lnTo>
                        <a:lnTo>
                          <a:pt x="66" y="165"/>
                        </a:lnTo>
                        <a:lnTo>
                          <a:pt x="81" y="129"/>
                        </a:lnTo>
                        <a:lnTo>
                          <a:pt x="84" y="105"/>
                        </a:lnTo>
                        <a:lnTo>
                          <a:pt x="66" y="75"/>
                        </a:lnTo>
                        <a:lnTo>
                          <a:pt x="39" y="42"/>
                        </a:lnTo>
                        <a:lnTo>
                          <a:pt x="0" y="0"/>
                        </a:lnTo>
                        <a:close/>
                      </a:path>
                    </a:pathLst>
                  </a:custGeom>
                  <a:solidFill>
                    <a:srgbClr val="00B0F0"/>
                  </a:solidFill>
                  <a:ln w="28575" cap="flat" cmpd="sng">
                    <a:solidFill>
                      <a:srgbClr val="0066FF"/>
                    </a:solidFill>
                    <a:prstDash val="solid"/>
                    <a:round/>
                    <a:headEnd type="none" w="med" len="med"/>
                    <a:tailEnd type="none" w="med" len="med"/>
                  </a:ln>
                </p:spPr>
                <p:txBody>
                  <a:bodyPr wrap="none" anchor="ctr"/>
                  <a:lstStyle/>
                  <a:p>
                    <a:endParaRPr lang="en-US" dirty="0"/>
                  </a:p>
                </p:txBody>
              </p:sp>
              <p:sp>
                <p:nvSpPr>
                  <p:cNvPr id="14422" name="Freeform 39"/>
                  <p:cNvSpPr>
                    <a:spLocks/>
                  </p:cNvSpPr>
                  <p:nvPr/>
                </p:nvSpPr>
                <p:spPr bwMode="auto">
                  <a:xfrm>
                    <a:off x="2934" y="2469"/>
                    <a:ext cx="93" cy="285"/>
                  </a:xfrm>
                  <a:custGeom>
                    <a:avLst/>
                    <a:gdLst>
                      <a:gd name="T0" fmla="*/ 0 w 93"/>
                      <a:gd name="T1" fmla="*/ 0 h 285"/>
                      <a:gd name="T2" fmla="*/ 0 w 93"/>
                      <a:gd name="T3" fmla="*/ 285 h 285"/>
                      <a:gd name="T4" fmla="*/ 24 w 93"/>
                      <a:gd name="T5" fmla="*/ 258 h 285"/>
                      <a:gd name="T6" fmla="*/ 27 w 93"/>
                      <a:gd name="T7" fmla="*/ 225 h 285"/>
                      <a:gd name="T8" fmla="*/ 60 w 93"/>
                      <a:gd name="T9" fmla="*/ 195 h 285"/>
                      <a:gd name="T10" fmla="*/ 78 w 93"/>
                      <a:gd name="T11" fmla="*/ 162 h 285"/>
                      <a:gd name="T12" fmla="*/ 93 w 93"/>
                      <a:gd name="T13" fmla="*/ 129 h 285"/>
                      <a:gd name="T14" fmla="*/ 90 w 93"/>
                      <a:gd name="T15" fmla="*/ 99 h 285"/>
                      <a:gd name="T16" fmla="*/ 87 w 93"/>
                      <a:gd name="T17" fmla="*/ 78 h 285"/>
                      <a:gd name="T18" fmla="*/ 63 w 93"/>
                      <a:gd name="T19" fmla="*/ 57 h 285"/>
                      <a:gd name="T20" fmla="*/ 33 w 93"/>
                      <a:gd name="T21" fmla="*/ 24 h 285"/>
                      <a:gd name="T22" fmla="*/ 0 w 93"/>
                      <a:gd name="T23" fmla="*/ 0 h 2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
                      <a:gd name="T37" fmla="*/ 0 h 285"/>
                      <a:gd name="T38" fmla="*/ 93 w 93"/>
                      <a:gd name="T39" fmla="*/ 285 h 2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 h="285">
                        <a:moveTo>
                          <a:pt x="0" y="0"/>
                        </a:moveTo>
                        <a:lnTo>
                          <a:pt x="0" y="285"/>
                        </a:lnTo>
                        <a:lnTo>
                          <a:pt x="24" y="258"/>
                        </a:lnTo>
                        <a:lnTo>
                          <a:pt x="27" y="225"/>
                        </a:lnTo>
                        <a:lnTo>
                          <a:pt x="60" y="195"/>
                        </a:lnTo>
                        <a:lnTo>
                          <a:pt x="78" y="162"/>
                        </a:lnTo>
                        <a:lnTo>
                          <a:pt x="93" y="129"/>
                        </a:lnTo>
                        <a:lnTo>
                          <a:pt x="90" y="99"/>
                        </a:lnTo>
                        <a:lnTo>
                          <a:pt x="87" y="78"/>
                        </a:lnTo>
                        <a:lnTo>
                          <a:pt x="63" y="57"/>
                        </a:lnTo>
                        <a:lnTo>
                          <a:pt x="33" y="24"/>
                        </a:lnTo>
                        <a:lnTo>
                          <a:pt x="0" y="0"/>
                        </a:lnTo>
                        <a:close/>
                      </a:path>
                    </a:pathLst>
                  </a:custGeom>
                  <a:solidFill>
                    <a:srgbClr val="00B0F0"/>
                  </a:solidFill>
                  <a:ln w="28575" cap="flat" cmpd="sng">
                    <a:solidFill>
                      <a:srgbClr val="0066FF"/>
                    </a:solidFill>
                    <a:prstDash val="solid"/>
                    <a:round/>
                    <a:headEnd type="none" w="med" len="med"/>
                    <a:tailEnd type="none" w="med" len="med"/>
                  </a:ln>
                </p:spPr>
                <p:txBody>
                  <a:bodyPr wrap="none" anchor="ctr"/>
                  <a:lstStyle/>
                  <a:p>
                    <a:endParaRPr lang="en-US" dirty="0"/>
                  </a:p>
                </p:txBody>
              </p:sp>
            </p:grpSp>
          </p:grpSp>
          <p:grpSp>
            <p:nvGrpSpPr>
              <p:cNvPr id="13" name="Group 40"/>
              <p:cNvGrpSpPr>
                <a:grpSpLocks/>
              </p:cNvGrpSpPr>
              <p:nvPr/>
            </p:nvGrpSpPr>
            <p:grpSpPr bwMode="auto">
              <a:xfrm>
                <a:off x="2377" y="1018"/>
                <a:ext cx="853" cy="2077"/>
                <a:chOff x="3520" y="1009"/>
                <a:chExt cx="853" cy="2077"/>
              </a:xfrm>
            </p:grpSpPr>
            <p:grpSp>
              <p:nvGrpSpPr>
                <p:cNvPr id="14" name="Group 41"/>
                <p:cNvGrpSpPr>
                  <a:grpSpLocks/>
                </p:cNvGrpSpPr>
                <p:nvPr/>
              </p:nvGrpSpPr>
              <p:grpSpPr bwMode="auto">
                <a:xfrm>
                  <a:off x="3520" y="1009"/>
                  <a:ext cx="853" cy="2077"/>
                  <a:chOff x="4533" y="1009"/>
                  <a:chExt cx="853" cy="2077"/>
                </a:xfrm>
              </p:grpSpPr>
              <p:grpSp>
                <p:nvGrpSpPr>
                  <p:cNvPr id="15" name="Group 42"/>
                  <p:cNvGrpSpPr>
                    <a:grpSpLocks/>
                  </p:cNvGrpSpPr>
                  <p:nvPr/>
                </p:nvGrpSpPr>
                <p:grpSpPr bwMode="auto">
                  <a:xfrm>
                    <a:off x="4533" y="1009"/>
                    <a:ext cx="853" cy="2077"/>
                    <a:chOff x="4533" y="1009"/>
                    <a:chExt cx="853" cy="2077"/>
                  </a:xfrm>
                </p:grpSpPr>
                <p:sp>
                  <p:nvSpPr>
                    <p:cNvPr id="14415" name="Rectangle 43"/>
                    <p:cNvSpPr>
                      <a:spLocks noChangeArrowheads="1"/>
                    </p:cNvSpPr>
                    <p:nvPr/>
                  </p:nvSpPr>
                  <p:spPr bwMode="auto">
                    <a:xfrm>
                      <a:off x="4539" y="1551"/>
                      <a:ext cx="841" cy="1535"/>
                    </a:xfrm>
                    <a:prstGeom prst="rect">
                      <a:avLst/>
                    </a:prstGeom>
                    <a:solidFill>
                      <a:srgbClr val="FFFFFF"/>
                    </a:solidFill>
                    <a:ln w="9525">
                      <a:noFill/>
                      <a:miter lim="800000"/>
                      <a:headEnd/>
                      <a:tailEnd/>
                    </a:ln>
                  </p:spPr>
                  <p:txBody>
                    <a:bodyPr wrap="none" anchor="ctr"/>
                    <a:lstStyle/>
                    <a:p>
                      <a:endParaRPr lang="en-US" dirty="0"/>
                    </a:p>
                  </p:txBody>
                </p:sp>
                <p:pic>
                  <p:nvPicPr>
                    <p:cNvPr id="14416" name="Picture 44" descr="oil1d"/>
                    <p:cNvPicPr>
                      <a:picLocks noChangeAspect="1" noChangeArrowheads="1"/>
                    </p:cNvPicPr>
                    <p:nvPr/>
                  </p:nvPicPr>
                  <p:blipFill>
                    <a:blip r:embed="rId3" cstate="print"/>
                    <a:srcRect l="52812" t="6842" r="37352" b="84117"/>
                    <a:stretch>
                      <a:fillRect/>
                    </a:stretch>
                  </p:blipFill>
                  <p:spPr bwMode="auto">
                    <a:xfrm>
                      <a:off x="4533" y="1009"/>
                      <a:ext cx="853" cy="690"/>
                    </a:xfrm>
                    <a:prstGeom prst="rect">
                      <a:avLst/>
                    </a:prstGeom>
                    <a:noFill/>
                    <a:ln w="9525">
                      <a:noFill/>
                      <a:miter lim="800000"/>
                      <a:headEnd/>
                      <a:tailEnd/>
                    </a:ln>
                  </p:spPr>
                </p:pic>
              </p:grpSp>
              <p:grpSp>
                <p:nvGrpSpPr>
                  <p:cNvPr id="16" name="Group 45"/>
                  <p:cNvGrpSpPr>
                    <a:grpSpLocks/>
                  </p:cNvGrpSpPr>
                  <p:nvPr/>
                </p:nvGrpSpPr>
                <p:grpSpPr bwMode="auto">
                  <a:xfrm>
                    <a:off x="4733" y="1688"/>
                    <a:ext cx="180" cy="1270"/>
                    <a:chOff x="4734" y="1697"/>
                    <a:chExt cx="180" cy="1270"/>
                  </a:xfrm>
                </p:grpSpPr>
                <p:sp>
                  <p:nvSpPr>
                    <p:cNvPr id="14411" name="Line 4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12" name="Freeform 4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13" name="Freeform 4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14" name="Freeform 4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17" name="Group 50"/>
                  <p:cNvGrpSpPr>
                    <a:grpSpLocks/>
                  </p:cNvGrpSpPr>
                  <p:nvPr/>
                </p:nvGrpSpPr>
                <p:grpSpPr bwMode="auto">
                  <a:xfrm>
                    <a:off x="4868" y="1688"/>
                    <a:ext cx="180" cy="1270"/>
                    <a:chOff x="4734" y="1697"/>
                    <a:chExt cx="180" cy="1270"/>
                  </a:xfrm>
                </p:grpSpPr>
                <p:sp>
                  <p:nvSpPr>
                    <p:cNvPr id="14407" name="Line 5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08" name="Freeform 5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09" name="Freeform 5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10" name="Freeform 5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18" name="Group 55"/>
                  <p:cNvGrpSpPr>
                    <a:grpSpLocks/>
                  </p:cNvGrpSpPr>
                  <p:nvPr/>
                </p:nvGrpSpPr>
                <p:grpSpPr bwMode="auto">
                  <a:xfrm>
                    <a:off x="4936" y="1688"/>
                    <a:ext cx="180" cy="1270"/>
                    <a:chOff x="4734" y="1697"/>
                    <a:chExt cx="180" cy="1270"/>
                  </a:xfrm>
                </p:grpSpPr>
                <p:sp>
                  <p:nvSpPr>
                    <p:cNvPr id="14403" name="Line 5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04" name="Freeform 5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05" name="Freeform 5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06" name="Freeform 5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19" name="Group 60"/>
                  <p:cNvGrpSpPr>
                    <a:grpSpLocks/>
                  </p:cNvGrpSpPr>
                  <p:nvPr/>
                </p:nvGrpSpPr>
                <p:grpSpPr bwMode="auto">
                  <a:xfrm>
                    <a:off x="5003" y="1688"/>
                    <a:ext cx="180" cy="1270"/>
                    <a:chOff x="4734" y="1697"/>
                    <a:chExt cx="180" cy="1270"/>
                  </a:xfrm>
                </p:grpSpPr>
                <p:sp>
                  <p:nvSpPr>
                    <p:cNvPr id="14399" name="Line 6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400" name="Freeform 6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01" name="Freeform 6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402" name="Freeform 6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20" name="Group 65"/>
                  <p:cNvGrpSpPr>
                    <a:grpSpLocks/>
                  </p:cNvGrpSpPr>
                  <p:nvPr/>
                </p:nvGrpSpPr>
                <p:grpSpPr bwMode="auto">
                  <a:xfrm>
                    <a:off x="4801" y="1688"/>
                    <a:ext cx="180" cy="1270"/>
                    <a:chOff x="4734" y="1697"/>
                    <a:chExt cx="180" cy="1270"/>
                  </a:xfrm>
                </p:grpSpPr>
                <p:sp>
                  <p:nvSpPr>
                    <p:cNvPr id="14395" name="Line 6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96" name="Freeform 6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97" name="Freeform 6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98" name="Freeform 6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grpSp>
              <p:nvGrpSpPr>
                <p:cNvPr id="21" name="Group 70"/>
                <p:cNvGrpSpPr>
                  <a:grpSpLocks/>
                </p:cNvGrpSpPr>
                <p:nvPr/>
              </p:nvGrpSpPr>
              <p:grpSpPr bwMode="auto">
                <a:xfrm>
                  <a:off x="3779" y="1678"/>
                  <a:ext cx="317" cy="1246"/>
                  <a:chOff x="4483" y="1676"/>
                  <a:chExt cx="317" cy="1246"/>
                </a:xfrm>
              </p:grpSpPr>
              <p:sp>
                <p:nvSpPr>
                  <p:cNvPr id="14385" name="Line 71"/>
                  <p:cNvSpPr>
                    <a:spLocks noChangeShapeType="1"/>
                  </p:cNvSpPr>
                  <p:nvPr/>
                </p:nvSpPr>
                <p:spPr bwMode="auto">
                  <a:xfrm>
                    <a:off x="4651" y="1676"/>
                    <a:ext cx="0" cy="1246"/>
                  </a:xfrm>
                  <a:prstGeom prst="line">
                    <a:avLst/>
                  </a:prstGeom>
                  <a:noFill/>
                  <a:ln w="9525">
                    <a:solidFill>
                      <a:srgbClr val="FF0000"/>
                    </a:solidFill>
                    <a:round/>
                    <a:headEnd/>
                    <a:tailEnd/>
                  </a:ln>
                </p:spPr>
                <p:txBody>
                  <a:bodyPr wrap="none" anchor="ctr"/>
                  <a:lstStyle/>
                  <a:p>
                    <a:endParaRPr lang="en-US" dirty="0"/>
                  </a:p>
                </p:txBody>
              </p:sp>
              <p:sp>
                <p:nvSpPr>
                  <p:cNvPr id="14386" name="Freeform 72"/>
                  <p:cNvSpPr>
                    <a:spLocks/>
                  </p:cNvSpPr>
                  <p:nvPr/>
                </p:nvSpPr>
                <p:spPr bwMode="auto">
                  <a:xfrm>
                    <a:off x="4483" y="1695"/>
                    <a:ext cx="317" cy="1227"/>
                  </a:xfrm>
                  <a:custGeom>
                    <a:avLst/>
                    <a:gdLst>
                      <a:gd name="T0" fmla="*/ 84 w 317"/>
                      <a:gd name="T1" fmla="*/ 0 h 1227"/>
                      <a:gd name="T2" fmla="*/ 111 w 317"/>
                      <a:gd name="T3" fmla="*/ 57 h 1227"/>
                      <a:gd name="T4" fmla="*/ 156 w 317"/>
                      <a:gd name="T5" fmla="*/ 99 h 1227"/>
                      <a:gd name="T6" fmla="*/ 201 w 317"/>
                      <a:gd name="T7" fmla="*/ 123 h 1227"/>
                      <a:gd name="T8" fmla="*/ 237 w 317"/>
                      <a:gd name="T9" fmla="*/ 174 h 1227"/>
                      <a:gd name="T10" fmla="*/ 252 w 317"/>
                      <a:gd name="T11" fmla="*/ 240 h 1227"/>
                      <a:gd name="T12" fmla="*/ 237 w 317"/>
                      <a:gd name="T13" fmla="*/ 306 h 1227"/>
                      <a:gd name="T14" fmla="*/ 222 w 317"/>
                      <a:gd name="T15" fmla="*/ 360 h 1227"/>
                      <a:gd name="T16" fmla="*/ 222 w 317"/>
                      <a:gd name="T17" fmla="*/ 414 h 1227"/>
                      <a:gd name="T18" fmla="*/ 216 w 317"/>
                      <a:gd name="T19" fmla="*/ 459 h 1227"/>
                      <a:gd name="T20" fmla="*/ 177 w 317"/>
                      <a:gd name="T21" fmla="*/ 480 h 1227"/>
                      <a:gd name="T22" fmla="*/ 114 w 317"/>
                      <a:gd name="T23" fmla="*/ 510 h 1227"/>
                      <a:gd name="T24" fmla="*/ 27 w 317"/>
                      <a:gd name="T25" fmla="*/ 570 h 1227"/>
                      <a:gd name="T26" fmla="*/ 3 w 317"/>
                      <a:gd name="T27" fmla="*/ 627 h 1227"/>
                      <a:gd name="T28" fmla="*/ 45 w 317"/>
                      <a:gd name="T29" fmla="*/ 675 h 1227"/>
                      <a:gd name="T30" fmla="*/ 159 w 317"/>
                      <a:gd name="T31" fmla="*/ 717 h 1227"/>
                      <a:gd name="T32" fmla="*/ 249 w 317"/>
                      <a:gd name="T33" fmla="*/ 759 h 1227"/>
                      <a:gd name="T34" fmla="*/ 306 w 317"/>
                      <a:gd name="T35" fmla="*/ 801 h 1227"/>
                      <a:gd name="T36" fmla="*/ 306 w 317"/>
                      <a:gd name="T37" fmla="*/ 861 h 1227"/>
                      <a:gd name="T38" fmla="*/ 240 w 317"/>
                      <a:gd name="T39" fmla="*/ 933 h 1227"/>
                      <a:gd name="T40" fmla="*/ 189 w 317"/>
                      <a:gd name="T41" fmla="*/ 984 h 1227"/>
                      <a:gd name="T42" fmla="*/ 141 w 317"/>
                      <a:gd name="T43" fmla="*/ 1065 h 1227"/>
                      <a:gd name="T44" fmla="*/ 120 w 317"/>
                      <a:gd name="T45" fmla="*/ 1140 h 1227"/>
                      <a:gd name="T46" fmla="*/ 105 w 317"/>
                      <a:gd name="T47" fmla="*/ 1191 h 1227"/>
                      <a:gd name="T48" fmla="*/ 111 w 317"/>
                      <a:gd name="T49" fmla="*/ 1227 h 122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7"/>
                      <a:gd name="T76" fmla="*/ 0 h 1227"/>
                      <a:gd name="T77" fmla="*/ 317 w 317"/>
                      <a:gd name="T78" fmla="*/ 1227 h 122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7" h="1227">
                        <a:moveTo>
                          <a:pt x="84" y="0"/>
                        </a:moveTo>
                        <a:cubicBezTo>
                          <a:pt x="91" y="20"/>
                          <a:pt x="99" y="41"/>
                          <a:pt x="111" y="57"/>
                        </a:cubicBezTo>
                        <a:cubicBezTo>
                          <a:pt x="123" y="73"/>
                          <a:pt x="141" y="88"/>
                          <a:pt x="156" y="99"/>
                        </a:cubicBezTo>
                        <a:cubicBezTo>
                          <a:pt x="171" y="110"/>
                          <a:pt x="187" y="111"/>
                          <a:pt x="201" y="123"/>
                        </a:cubicBezTo>
                        <a:cubicBezTo>
                          <a:pt x="215" y="135"/>
                          <a:pt x="229" y="155"/>
                          <a:pt x="237" y="174"/>
                        </a:cubicBezTo>
                        <a:cubicBezTo>
                          <a:pt x="245" y="193"/>
                          <a:pt x="252" y="218"/>
                          <a:pt x="252" y="240"/>
                        </a:cubicBezTo>
                        <a:cubicBezTo>
                          <a:pt x="252" y="262"/>
                          <a:pt x="242" y="286"/>
                          <a:pt x="237" y="306"/>
                        </a:cubicBezTo>
                        <a:cubicBezTo>
                          <a:pt x="232" y="326"/>
                          <a:pt x="224" y="342"/>
                          <a:pt x="222" y="360"/>
                        </a:cubicBezTo>
                        <a:cubicBezTo>
                          <a:pt x="220" y="378"/>
                          <a:pt x="223" y="398"/>
                          <a:pt x="222" y="414"/>
                        </a:cubicBezTo>
                        <a:cubicBezTo>
                          <a:pt x="221" y="430"/>
                          <a:pt x="223" y="448"/>
                          <a:pt x="216" y="459"/>
                        </a:cubicBezTo>
                        <a:cubicBezTo>
                          <a:pt x="209" y="470"/>
                          <a:pt x="194" y="472"/>
                          <a:pt x="177" y="480"/>
                        </a:cubicBezTo>
                        <a:cubicBezTo>
                          <a:pt x="160" y="488"/>
                          <a:pt x="139" y="495"/>
                          <a:pt x="114" y="510"/>
                        </a:cubicBezTo>
                        <a:cubicBezTo>
                          <a:pt x="89" y="525"/>
                          <a:pt x="45" y="551"/>
                          <a:pt x="27" y="570"/>
                        </a:cubicBezTo>
                        <a:cubicBezTo>
                          <a:pt x="9" y="589"/>
                          <a:pt x="0" y="610"/>
                          <a:pt x="3" y="627"/>
                        </a:cubicBezTo>
                        <a:cubicBezTo>
                          <a:pt x="6" y="644"/>
                          <a:pt x="19" y="660"/>
                          <a:pt x="45" y="675"/>
                        </a:cubicBezTo>
                        <a:cubicBezTo>
                          <a:pt x="71" y="690"/>
                          <a:pt x="125" y="703"/>
                          <a:pt x="159" y="717"/>
                        </a:cubicBezTo>
                        <a:cubicBezTo>
                          <a:pt x="193" y="731"/>
                          <a:pt x="225" y="745"/>
                          <a:pt x="249" y="759"/>
                        </a:cubicBezTo>
                        <a:cubicBezTo>
                          <a:pt x="273" y="773"/>
                          <a:pt x="296" y="784"/>
                          <a:pt x="306" y="801"/>
                        </a:cubicBezTo>
                        <a:cubicBezTo>
                          <a:pt x="316" y="818"/>
                          <a:pt x="317" y="839"/>
                          <a:pt x="306" y="861"/>
                        </a:cubicBezTo>
                        <a:cubicBezTo>
                          <a:pt x="295" y="883"/>
                          <a:pt x="259" y="913"/>
                          <a:pt x="240" y="933"/>
                        </a:cubicBezTo>
                        <a:cubicBezTo>
                          <a:pt x="221" y="953"/>
                          <a:pt x="205" y="962"/>
                          <a:pt x="189" y="984"/>
                        </a:cubicBezTo>
                        <a:cubicBezTo>
                          <a:pt x="173" y="1006"/>
                          <a:pt x="152" y="1039"/>
                          <a:pt x="141" y="1065"/>
                        </a:cubicBezTo>
                        <a:cubicBezTo>
                          <a:pt x="130" y="1091"/>
                          <a:pt x="126" y="1119"/>
                          <a:pt x="120" y="1140"/>
                        </a:cubicBezTo>
                        <a:cubicBezTo>
                          <a:pt x="114" y="1161"/>
                          <a:pt x="106" y="1177"/>
                          <a:pt x="105" y="1191"/>
                        </a:cubicBezTo>
                        <a:cubicBezTo>
                          <a:pt x="104" y="1205"/>
                          <a:pt x="107" y="1216"/>
                          <a:pt x="111" y="1227"/>
                        </a:cubicBezTo>
                      </a:path>
                    </a:pathLst>
                  </a:custGeom>
                  <a:noFill/>
                  <a:ln w="28575" cap="flat" cmpd="sng">
                    <a:solidFill>
                      <a:srgbClr val="FF0000"/>
                    </a:solidFill>
                    <a:prstDash val="solid"/>
                    <a:round/>
                    <a:headEnd type="none" w="med" len="med"/>
                    <a:tailEnd type="none" w="med" len="med"/>
                  </a:ln>
                </p:spPr>
                <p:txBody>
                  <a:bodyPr wrap="none" anchor="ctr"/>
                  <a:lstStyle/>
                  <a:p>
                    <a:endParaRPr lang="en-US" dirty="0"/>
                  </a:p>
                </p:txBody>
              </p:sp>
              <p:sp>
                <p:nvSpPr>
                  <p:cNvPr id="14387" name="Freeform 73"/>
                  <p:cNvSpPr>
                    <a:spLocks/>
                  </p:cNvSpPr>
                  <p:nvPr/>
                </p:nvSpPr>
                <p:spPr bwMode="auto">
                  <a:xfrm>
                    <a:off x="4644" y="1798"/>
                    <a:ext cx="92" cy="380"/>
                  </a:xfrm>
                  <a:custGeom>
                    <a:avLst/>
                    <a:gdLst>
                      <a:gd name="T0" fmla="*/ 2 w 92"/>
                      <a:gd name="T1" fmla="*/ 0 h 380"/>
                      <a:gd name="T2" fmla="*/ 0 w 92"/>
                      <a:gd name="T3" fmla="*/ 380 h 380"/>
                      <a:gd name="T4" fmla="*/ 26 w 92"/>
                      <a:gd name="T5" fmla="*/ 376 h 380"/>
                      <a:gd name="T6" fmla="*/ 54 w 92"/>
                      <a:gd name="T7" fmla="*/ 358 h 380"/>
                      <a:gd name="T8" fmla="*/ 60 w 92"/>
                      <a:gd name="T9" fmla="*/ 340 h 380"/>
                      <a:gd name="T10" fmla="*/ 60 w 92"/>
                      <a:gd name="T11" fmla="*/ 304 h 380"/>
                      <a:gd name="T12" fmla="*/ 58 w 92"/>
                      <a:gd name="T13" fmla="*/ 270 h 380"/>
                      <a:gd name="T14" fmla="*/ 54 w 92"/>
                      <a:gd name="T15" fmla="*/ 242 h 380"/>
                      <a:gd name="T16" fmla="*/ 80 w 92"/>
                      <a:gd name="T17" fmla="*/ 200 h 380"/>
                      <a:gd name="T18" fmla="*/ 86 w 92"/>
                      <a:gd name="T19" fmla="*/ 166 h 380"/>
                      <a:gd name="T20" fmla="*/ 86 w 92"/>
                      <a:gd name="T21" fmla="*/ 136 h 380"/>
                      <a:gd name="T22" fmla="*/ 92 w 92"/>
                      <a:gd name="T23" fmla="*/ 110 h 380"/>
                      <a:gd name="T24" fmla="*/ 74 w 92"/>
                      <a:gd name="T25" fmla="*/ 74 h 380"/>
                      <a:gd name="T26" fmla="*/ 62 w 92"/>
                      <a:gd name="T27" fmla="*/ 48 h 380"/>
                      <a:gd name="T28" fmla="*/ 46 w 92"/>
                      <a:gd name="T29" fmla="*/ 28 h 380"/>
                      <a:gd name="T30" fmla="*/ 26 w 92"/>
                      <a:gd name="T31" fmla="*/ 12 h 380"/>
                      <a:gd name="T32" fmla="*/ 2 w 92"/>
                      <a:gd name="T33" fmla="*/ 0 h 3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2"/>
                      <a:gd name="T52" fmla="*/ 0 h 380"/>
                      <a:gd name="T53" fmla="*/ 92 w 92"/>
                      <a:gd name="T54" fmla="*/ 380 h 3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2" h="380">
                        <a:moveTo>
                          <a:pt x="2" y="0"/>
                        </a:moveTo>
                        <a:lnTo>
                          <a:pt x="0" y="380"/>
                        </a:lnTo>
                        <a:lnTo>
                          <a:pt x="26" y="376"/>
                        </a:lnTo>
                        <a:lnTo>
                          <a:pt x="54" y="358"/>
                        </a:lnTo>
                        <a:lnTo>
                          <a:pt x="60" y="340"/>
                        </a:lnTo>
                        <a:lnTo>
                          <a:pt x="60" y="304"/>
                        </a:lnTo>
                        <a:lnTo>
                          <a:pt x="58" y="270"/>
                        </a:lnTo>
                        <a:lnTo>
                          <a:pt x="54" y="242"/>
                        </a:lnTo>
                        <a:lnTo>
                          <a:pt x="80" y="200"/>
                        </a:lnTo>
                        <a:lnTo>
                          <a:pt x="86" y="166"/>
                        </a:lnTo>
                        <a:lnTo>
                          <a:pt x="86" y="136"/>
                        </a:lnTo>
                        <a:lnTo>
                          <a:pt x="92" y="110"/>
                        </a:lnTo>
                        <a:lnTo>
                          <a:pt x="74" y="74"/>
                        </a:lnTo>
                        <a:lnTo>
                          <a:pt x="62" y="48"/>
                        </a:lnTo>
                        <a:lnTo>
                          <a:pt x="46" y="28"/>
                        </a:lnTo>
                        <a:lnTo>
                          <a:pt x="26" y="12"/>
                        </a:lnTo>
                        <a:lnTo>
                          <a:pt x="2" y="0"/>
                        </a:lnTo>
                        <a:close/>
                      </a:path>
                    </a:pathLst>
                  </a:custGeom>
                  <a:solidFill>
                    <a:srgbClr val="FF0000"/>
                  </a:solidFill>
                  <a:ln w="9525" cap="flat" cmpd="sng">
                    <a:solidFill>
                      <a:srgbClr val="FF0000"/>
                    </a:solidFill>
                    <a:prstDash val="solid"/>
                    <a:round/>
                    <a:headEnd type="none" w="med" len="med"/>
                    <a:tailEnd type="none" w="med" len="med"/>
                  </a:ln>
                </p:spPr>
                <p:txBody>
                  <a:bodyPr wrap="none" anchor="ctr"/>
                  <a:lstStyle/>
                  <a:p>
                    <a:endParaRPr lang="en-US" dirty="0"/>
                  </a:p>
                </p:txBody>
              </p:sp>
              <p:sp>
                <p:nvSpPr>
                  <p:cNvPr id="14388" name="Freeform 74"/>
                  <p:cNvSpPr>
                    <a:spLocks/>
                  </p:cNvSpPr>
                  <p:nvPr/>
                </p:nvSpPr>
                <p:spPr bwMode="auto">
                  <a:xfrm>
                    <a:off x="4650" y="2418"/>
                    <a:ext cx="142" cy="288"/>
                  </a:xfrm>
                  <a:custGeom>
                    <a:avLst/>
                    <a:gdLst>
                      <a:gd name="T0" fmla="*/ 0 w 142"/>
                      <a:gd name="T1" fmla="*/ 0 h 288"/>
                      <a:gd name="T2" fmla="*/ 0 w 142"/>
                      <a:gd name="T3" fmla="*/ 288 h 288"/>
                      <a:gd name="T4" fmla="*/ 24 w 142"/>
                      <a:gd name="T5" fmla="*/ 248 h 288"/>
                      <a:gd name="T6" fmla="*/ 64 w 142"/>
                      <a:gd name="T7" fmla="*/ 208 h 288"/>
                      <a:gd name="T8" fmla="*/ 122 w 142"/>
                      <a:gd name="T9" fmla="*/ 160 h 288"/>
                      <a:gd name="T10" fmla="*/ 142 w 142"/>
                      <a:gd name="T11" fmla="*/ 132 h 288"/>
                      <a:gd name="T12" fmla="*/ 142 w 142"/>
                      <a:gd name="T13" fmla="*/ 98 h 288"/>
                      <a:gd name="T14" fmla="*/ 134 w 142"/>
                      <a:gd name="T15" fmla="*/ 78 h 288"/>
                      <a:gd name="T16" fmla="*/ 112 w 142"/>
                      <a:gd name="T17" fmla="*/ 52 h 288"/>
                      <a:gd name="T18" fmla="*/ 68 w 142"/>
                      <a:gd name="T19" fmla="*/ 26 h 288"/>
                      <a:gd name="T20" fmla="*/ 12 w 142"/>
                      <a:gd name="T21" fmla="*/ 6 h 2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2"/>
                      <a:gd name="T34" fmla="*/ 0 h 288"/>
                      <a:gd name="T35" fmla="*/ 142 w 142"/>
                      <a:gd name="T36" fmla="*/ 288 h 2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2" h="288">
                        <a:moveTo>
                          <a:pt x="0" y="0"/>
                        </a:moveTo>
                        <a:lnTo>
                          <a:pt x="0" y="288"/>
                        </a:lnTo>
                        <a:lnTo>
                          <a:pt x="24" y="248"/>
                        </a:lnTo>
                        <a:lnTo>
                          <a:pt x="64" y="208"/>
                        </a:lnTo>
                        <a:lnTo>
                          <a:pt x="122" y="160"/>
                        </a:lnTo>
                        <a:lnTo>
                          <a:pt x="142" y="132"/>
                        </a:lnTo>
                        <a:lnTo>
                          <a:pt x="142" y="98"/>
                        </a:lnTo>
                        <a:lnTo>
                          <a:pt x="134" y="78"/>
                        </a:lnTo>
                        <a:lnTo>
                          <a:pt x="112" y="52"/>
                        </a:lnTo>
                        <a:lnTo>
                          <a:pt x="68" y="26"/>
                        </a:lnTo>
                        <a:lnTo>
                          <a:pt x="12" y="6"/>
                        </a:lnTo>
                      </a:path>
                    </a:pathLst>
                  </a:custGeom>
                  <a:solidFill>
                    <a:srgbClr val="FF0000"/>
                  </a:solidFill>
                  <a:ln w="9525" cap="flat" cmpd="sng">
                    <a:solidFill>
                      <a:srgbClr val="FF0000"/>
                    </a:solidFill>
                    <a:prstDash val="solid"/>
                    <a:round/>
                    <a:headEnd type="none" w="med" len="med"/>
                    <a:tailEnd type="none" w="med" len="med"/>
                  </a:ln>
                </p:spPr>
                <p:txBody>
                  <a:bodyPr wrap="none" anchor="ctr"/>
                  <a:lstStyle/>
                  <a:p>
                    <a:endParaRPr lang="en-US" dirty="0"/>
                  </a:p>
                </p:txBody>
              </p:sp>
            </p:grpSp>
          </p:grpSp>
          <p:grpSp>
            <p:nvGrpSpPr>
              <p:cNvPr id="22" name="Group 75"/>
              <p:cNvGrpSpPr>
                <a:grpSpLocks/>
              </p:cNvGrpSpPr>
              <p:nvPr/>
            </p:nvGrpSpPr>
            <p:grpSpPr bwMode="auto">
              <a:xfrm>
                <a:off x="1367" y="1018"/>
                <a:ext cx="853" cy="2077"/>
                <a:chOff x="4533" y="1009"/>
                <a:chExt cx="853" cy="2077"/>
              </a:xfrm>
            </p:grpSpPr>
            <p:grpSp>
              <p:nvGrpSpPr>
                <p:cNvPr id="23" name="Group 76"/>
                <p:cNvGrpSpPr>
                  <a:grpSpLocks/>
                </p:cNvGrpSpPr>
                <p:nvPr/>
              </p:nvGrpSpPr>
              <p:grpSpPr bwMode="auto">
                <a:xfrm>
                  <a:off x="4533" y="1009"/>
                  <a:ext cx="853" cy="2077"/>
                  <a:chOff x="4533" y="1009"/>
                  <a:chExt cx="853" cy="2077"/>
                </a:xfrm>
              </p:grpSpPr>
              <p:grpSp>
                <p:nvGrpSpPr>
                  <p:cNvPr id="24" name="Group 77"/>
                  <p:cNvGrpSpPr>
                    <a:grpSpLocks/>
                  </p:cNvGrpSpPr>
                  <p:nvPr/>
                </p:nvGrpSpPr>
                <p:grpSpPr bwMode="auto">
                  <a:xfrm>
                    <a:off x="4533" y="1009"/>
                    <a:ext cx="853" cy="2077"/>
                    <a:chOff x="4533" y="1009"/>
                    <a:chExt cx="853" cy="2077"/>
                  </a:xfrm>
                </p:grpSpPr>
                <p:sp>
                  <p:nvSpPr>
                    <p:cNvPr id="14381" name="Rectangle 78"/>
                    <p:cNvSpPr>
                      <a:spLocks noChangeArrowheads="1"/>
                    </p:cNvSpPr>
                    <p:nvPr/>
                  </p:nvSpPr>
                  <p:spPr bwMode="auto">
                    <a:xfrm>
                      <a:off x="4539" y="1551"/>
                      <a:ext cx="841" cy="1535"/>
                    </a:xfrm>
                    <a:prstGeom prst="rect">
                      <a:avLst/>
                    </a:prstGeom>
                    <a:solidFill>
                      <a:srgbClr val="FFFFFF"/>
                    </a:solidFill>
                    <a:ln w="9525">
                      <a:noFill/>
                      <a:miter lim="800000"/>
                      <a:headEnd/>
                      <a:tailEnd/>
                    </a:ln>
                  </p:spPr>
                  <p:txBody>
                    <a:bodyPr wrap="none" anchor="ctr"/>
                    <a:lstStyle/>
                    <a:p>
                      <a:endParaRPr lang="en-US" dirty="0"/>
                    </a:p>
                  </p:txBody>
                </p:sp>
                <p:pic>
                  <p:nvPicPr>
                    <p:cNvPr id="14382" name="Picture 79" descr="oil1d"/>
                    <p:cNvPicPr>
                      <a:picLocks noChangeAspect="1" noChangeArrowheads="1"/>
                    </p:cNvPicPr>
                    <p:nvPr/>
                  </p:nvPicPr>
                  <p:blipFill>
                    <a:blip r:embed="rId3" cstate="print"/>
                    <a:srcRect l="52812" t="6842" r="37352" b="84117"/>
                    <a:stretch>
                      <a:fillRect/>
                    </a:stretch>
                  </p:blipFill>
                  <p:spPr bwMode="auto">
                    <a:xfrm>
                      <a:off x="4533" y="1009"/>
                      <a:ext cx="853" cy="690"/>
                    </a:xfrm>
                    <a:prstGeom prst="rect">
                      <a:avLst/>
                    </a:prstGeom>
                    <a:noFill/>
                    <a:ln w="9525">
                      <a:noFill/>
                      <a:miter lim="800000"/>
                      <a:headEnd/>
                      <a:tailEnd/>
                    </a:ln>
                  </p:spPr>
                </p:pic>
              </p:grpSp>
              <p:grpSp>
                <p:nvGrpSpPr>
                  <p:cNvPr id="25" name="Group 80"/>
                  <p:cNvGrpSpPr>
                    <a:grpSpLocks/>
                  </p:cNvGrpSpPr>
                  <p:nvPr/>
                </p:nvGrpSpPr>
                <p:grpSpPr bwMode="auto">
                  <a:xfrm>
                    <a:off x="4733" y="1688"/>
                    <a:ext cx="180" cy="1270"/>
                    <a:chOff x="4734" y="1697"/>
                    <a:chExt cx="180" cy="1270"/>
                  </a:xfrm>
                </p:grpSpPr>
                <p:sp>
                  <p:nvSpPr>
                    <p:cNvPr id="14377" name="Line 8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78" name="Freeform 8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79" name="Freeform 8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80" name="Freeform 8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26" name="Group 85"/>
                  <p:cNvGrpSpPr>
                    <a:grpSpLocks/>
                  </p:cNvGrpSpPr>
                  <p:nvPr/>
                </p:nvGrpSpPr>
                <p:grpSpPr bwMode="auto">
                  <a:xfrm>
                    <a:off x="4868" y="1688"/>
                    <a:ext cx="180" cy="1270"/>
                    <a:chOff x="4734" y="1697"/>
                    <a:chExt cx="180" cy="1270"/>
                  </a:xfrm>
                </p:grpSpPr>
                <p:sp>
                  <p:nvSpPr>
                    <p:cNvPr id="14373" name="Line 8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74" name="Freeform 8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75" name="Freeform 8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76" name="Freeform 8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27" name="Group 90"/>
                  <p:cNvGrpSpPr>
                    <a:grpSpLocks/>
                  </p:cNvGrpSpPr>
                  <p:nvPr/>
                </p:nvGrpSpPr>
                <p:grpSpPr bwMode="auto">
                  <a:xfrm>
                    <a:off x="4936" y="1688"/>
                    <a:ext cx="180" cy="1270"/>
                    <a:chOff x="4734" y="1697"/>
                    <a:chExt cx="180" cy="1270"/>
                  </a:xfrm>
                </p:grpSpPr>
                <p:sp>
                  <p:nvSpPr>
                    <p:cNvPr id="14369" name="Line 9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70" name="Freeform 9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71" name="Freeform 9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72" name="Freeform 9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28" name="Group 95"/>
                  <p:cNvGrpSpPr>
                    <a:grpSpLocks/>
                  </p:cNvGrpSpPr>
                  <p:nvPr/>
                </p:nvGrpSpPr>
                <p:grpSpPr bwMode="auto">
                  <a:xfrm>
                    <a:off x="5003" y="1688"/>
                    <a:ext cx="180" cy="1270"/>
                    <a:chOff x="4734" y="1697"/>
                    <a:chExt cx="180" cy="1270"/>
                  </a:xfrm>
                </p:grpSpPr>
                <p:sp>
                  <p:nvSpPr>
                    <p:cNvPr id="14365" name="Line 96"/>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66" name="Freeform 97"/>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67" name="Freeform 98"/>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68" name="Freeform 99"/>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nvGrpSpPr>
                  <p:cNvPr id="29" name="Group 100"/>
                  <p:cNvGrpSpPr>
                    <a:grpSpLocks/>
                  </p:cNvGrpSpPr>
                  <p:nvPr/>
                </p:nvGrpSpPr>
                <p:grpSpPr bwMode="auto">
                  <a:xfrm>
                    <a:off x="4801" y="1688"/>
                    <a:ext cx="180" cy="1270"/>
                    <a:chOff x="4734" y="1697"/>
                    <a:chExt cx="180" cy="1270"/>
                  </a:xfrm>
                </p:grpSpPr>
                <p:sp>
                  <p:nvSpPr>
                    <p:cNvPr id="14361" name="Line 101"/>
                    <p:cNvSpPr>
                      <a:spLocks noChangeShapeType="1"/>
                    </p:cNvSpPr>
                    <p:nvPr/>
                  </p:nvSpPr>
                  <p:spPr bwMode="auto">
                    <a:xfrm>
                      <a:off x="4833" y="1697"/>
                      <a:ext cx="0" cy="1246"/>
                    </a:xfrm>
                    <a:prstGeom prst="line">
                      <a:avLst/>
                    </a:prstGeom>
                    <a:noFill/>
                    <a:ln w="19050">
                      <a:solidFill>
                        <a:srgbClr val="080808"/>
                      </a:solidFill>
                      <a:round/>
                      <a:headEnd/>
                      <a:tailEnd/>
                    </a:ln>
                  </p:spPr>
                  <p:txBody>
                    <a:bodyPr wrap="none" anchor="ctr"/>
                    <a:lstStyle/>
                    <a:p>
                      <a:endParaRPr lang="en-US" dirty="0"/>
                    </a:p>
                  </p:txBody>
                </p:sp>
                <p:sp>
                  <p:nvSpPr>
                    <p:cNvPr id="14362" name="Freeform 102"/>
                    <p:cNvSpPr>
                      <a:spLocks/>
                    </p:cNvSpPr>
                    <p:nvPr/>
                  </p:nvSpPr>
                  <p:spPr bwMode="auto">
                    <a:xfrm>
                      <a:off x="4734" y="1713"/>
                      <a:ext cx="180" cy="1254"/>
                    </a:xfrm>
                    <a:custGeom>
                      <a:avLst/>
                      <a:gdLst>
                        <a:gd name="T0" fmla="*/ 0 w 180"/>
                        <a:gd name="T1" fmla="*/ 0 h 1254"/>
                        <a:gd name="T2" fmla="*/ 33 w 180"/>
                        <a:gd name="T3" fmla="*/ 45 h 1254"/>
                        <a:gd name="T4" fmla="*/ 69 w 180"/>
                        <a:gd name="T5" fmla="*/ 75 h 1254"/>
                        <a:gd name="T6" fmla="*/ 111 w 180"/>
                        <a:gd name="T7" fmla="*/ 111 h 1254"/>
                        <a:gd name="T8" fmla="*/ 153 w 180"/>
                        <a:gd name="T9" fmla="*/ 144 h 1254"/>
                        <a:gd name="T10" fmla="*/ 171 w 180"/>
                        <a:gd name="T11" fmla="*/ 204 h 1254"/>
                        <a:gd name="T12" fmla="*/ 150 w 180"/>
                        <a:gd name="T13" fmla="*/ 279 h 1254"/>
                        <a:gd name="T14" fmla="*/ 132 w 180"/>
                        <a:gd name="T15" fmla="*/ 339 h 1254"/>
                        <a:gd name="T16" fmla="*/ 120 w 180"/>
                        <a:gd name="T17" fmla="*/ 405 h 1254"/>
                        <a:gd name="T18" fmla="*/ 117 w 180"/>
                        <a:gd name="T19" fmla="*/ 456 h 1254"/>
                        <a:gd name="T20" fmla="*/ 99 w 180"/>
                        <a:gd name="T21" fmla="*/ 477 h 1254"/>
                        <a:gd name="T22" fmla="*/ 60 w 180"/>
                        <a:gd name="T23" fmla="*/ 531 h 1254"/>
                        <a:gd name="T24" fmla="*/ 9 w 180"/>
                        <a:gd name="T25" fmla="*/ 618 h 1254"/>
                        <a:gd name="T26" fmla="*/ 21 w 180"/>
                        <a:gd name="T27" fmla="*/ 708 h 1254"/>
                        <a:gd name="T28" fmla="*/ 57 w 180"/>
                        <a:gd name="T29" fmla="*/ 741 h 1254"/>
                        <a:gd name="T30" fmla="*/ 117 w 180"/>
                        <a:gd name="T31" fmla="*/ 786 h 1254"/>
                        <a:gd name="T32" fmla="*/ 150 w 180"/>
                        <a:gd name="T33" fmla="*/ 819 h 1254"/>
                        <a:gd name="T34" fmla="*/ 177 w 180"/>
                        <a:gd name="T35" fmla="*/ 864 h 1254"/>
                        <a:gd name="T36" fmla="*/ 171 w 180"/>
                        <a:gd name="T37" fmla="*/ 915 h 1254"/>
                        <a:gd name="T38" fmla="*/ 159 w 180"/>
                        <a:gd name="T39" fmla="*/ 948 h 1254"/>
                        <a:gd name="T40" fmla="*/ 129 w 180"/>
                        <a:gd name="T41" fmla="*/ 996 h 1254"/>
                        <a:gd name="T42" fmla="*/ 78 w 180"/>
                        <a:gd name="T43" fmla="*/ 1071 h 1254"/>
                        <a:gd name="T44" fmla="*/ 48 w 180"/>
                        <a:gd name="T45" fmla="*/ 1128 h 1254"/>
                        <a:gd name="T46" fmla="*/ 24 w 180"/>
                        <a:gd name="T47" fmla="*/ 1164 h 1254"/>
                        <a:gd name="T48" fmla="*/ 21 w 180"/>
                        <a:gd name="T49" fmla="*/ 1206 h 1254"/>
                        <a:gd name="T50" fmla="*/ 60 w 180"/>
                        <a:gd name="T51" fmla="*/ 1254 h 125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80"/>
                        <a:gd name="T79" fmla="*/ 0 h 1254"/>
                        <a:gd name="T80" fmla="*/ 180 w 180"/>
                        <a:gd name="T81" fmla="*/ 1254 h 125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80" h="1254">
                          <a:moveTo>
                            <a:pt x="0" y="0"/>
                          </a:moveTo>
                          <a:cubicBezTo>
                            <a:pt x="11" y="16"/>
                            <a:pt x="22" y="33"/>
                            <a:pt x="33" y="45"/>
                          </a:cubicBezTo>
                          <a:cubicBezTo>
                            <a:pt x="44" y="57"/>
                            <a:pt x="56" y="64"/>
                            <a:pt x="69" y="75"/>
                          </a:cubicBezTo>
                          <a:cubicBezTo>
                            <a:pt x="82" y="86"/>
                            <a:pt x="97" y="100"/>
                            <a:pt x="111" y="111"/>
                          </a:cubicBezTo>
                          <a:cubicBezTo>
                            <a:pt x="125" y="122"/>
                            <a:pt x="143" y="129"/>
                            <a:pt x="153" y="144"/>
                          </a:cubicBezTo>
                          <a:cubicBezTo>
                            <a:pt x="163" y="159"/>
                            <a:pt x="171" y="182"/>
                            <a:pt x="171" y="204"/>
                          </a:cubicBezTo>
                          <a:cubicBezTo>
                            <a:pt x="171" y="226"/>
                            <a:pt x="156" y="257"/>
                            <a:pt x="150" y="279"/>
                          </a:cubicBezTo>
                          <a:cubicBezTo>
                            <a:pt x="144" y="301"/>
                            <a:pt x="137" y="318"/>
                            <a:pt x="132" y="339"/>
                          </a:cubicBezTo>
                          <a:cubicBezTo>
                            <a:pt x="127" y="360"/>
                            <a:pt x="122" y="386"/>
                            <a:pt x="120" y="405"/>
                          </a:cubicBezTo>
                          <a:cubicBezTo>
                            <a:pt x="118" y="424"/>
                            <a:pt x="120" y="444"/>
                            <a:pt x="117" y="456"/>
                          </a:cubicBezTo>
                          <a:cubicBezTo>
                            <a:pt x="114" y="468"/>
                            <a:pt x="108" y="465"/>
                            <a:pt x="99" y="477"/>
                          </a:cubicBezTo>
                          <a:cubicBezTo>
                            <a:pt x="90" y="489"/>
                            <a:pt x="75" y="507"/>
                            <a:pt x="60" y="531"/>
                          </a:cubicBezTo>
                          <a:cubicBezTo>
                            <a:pt x="45" y="555"/>
                            <a:pt x="15" y="589"/>
                            <a:pt x="9" y="618"/>
                          </a:cubicBezTo>
                          <a:cubicBezTo>
                            <a:pt x="3" y="647"/>
                            <a:pt x="13" y="688"/>
                            <a:pt x="21" y="708"/>
                          </a:cubicBezTo>
                          <a:cubicBezTo>
                            <a:pt x="29" y="728"/>
                            <a:pt x="41" y="728"/>
                            <a:pt x="57" y="741"/>
                          </a:cubicBezTo>
                          <a:cubicBezTo>
                            <a:pt x="73" y="754"/>
                            <a:pt x="102" y="773"/>
                            <a:pt x="117" y="786"/>
                          </a:cubicBezTo>
                          <a:cubicBezTo>
                            <a:pt x="132" y="799"/>
                            <a:pt x="140" y="806"/>
                            <a:pt x="150" y="819"/>
                          </a:cubicBezTo>
                          <a:cubicBezTo>
                            <a:pt x="160" y="832"/>
                            <a:pt x="174" y="848"/>
                            <a:pt x="177" y="864"/>
                          </a:cubicBezTo>
                          <a:cubicBezTo>
                            <a:pt x="180" y="880"/>
                            <a:pt x="174" y="901"/>
                            <a:pt x="171" y="915"/>
                          </a:cubicBezTo>
                          <a:cubicBezTo>
                            <a:pt x="168" y="929"/>
                            <a:pt x="166" y="935"/>
                            <a:pt x="159" y="948"/>
                          </a:cubicBezTo>
                          <a:cubicBezTo>
                            <a:pt x="152" y="961"/>
                            <a:pt x="142" y="975"/>
                            <a:pt x="129" y="996"/>
                          </a:cubicBezTo>
                          <a:cubicBezTo>
                            <a:pt x="116" y="1017"/>
                            <a:pt x="91" y="1049"/>
                            <a:pt x="78" y="1071"/>
                          </a:cubicBezTo>
                          <a:cubicBezTo>
                            <a:pt x="65" y="1093"/>
                            <a:pt x="57" y="1113"/>
                            <a:pt x="48" y="1128"/>
                          </a:cubicBezTo>
                          <a:cubicBezTo>
                            <a:pt x="39" y="1143"/>
                            <a:pt x="28" y="1151"/>
                            <a:pt x="24" y="1164"/>
                          </a:cubicBezTo>
                          <a:cubicBezTo>
                            <a:pt x="20" y="1177"/>
                            <a:pt x="15" y="1191"/>
                            <a:pt x="21" y="1206"/>
                          </a:cubicBezTo>
                          <a:cubicBezTo>
                            <a:pt x="27" y="1221"/>
                            <a:pt x="43" y="1237"/>
                            <a:pt x="60" y="1254"/>
                          </a:cubicBezTo>
                        </a:path>
                      </a:pathLst>
                    </a:custGeom>
                    <a:no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63" name="Freeform 103"/>
                    <p:cNvSpPr>
                      <a:spLocks/>
                    </p:cNvSpPr>
                    <p:nvPr/>
                  </p:nvSpPr>
                  <p:spPr bwMode="auto">
                    <a:xfrm>
                      <a:off x="4827" y="2490"/>
                      <a:ext cx="78" cy="267"/>
                    </a:xfrm>
                    <a:custGeom>
                      <a:avLst/>
                      <a:gdLst>
                        <a:gd name="T0" fmla="*/ 0 w 78"/>
                        <a:gd name="T1" fmla="*/ 0 h 267"/>
                        <a:gd name="T2" fmla="*/ 0 w 78"/>
                        <a:gd name="T3" fmla="*/ 267 h 267"/>
                        <a:gd name="T4" fmla="*/ 33 w 78"/>
                        <a:gd name="T5" fmla="*/ 231 h 267"/>
                        <a:gd name="T6" fmla="*/ 66 w 78"/>
                        <a:gd name="T7" fmla="*/ 183 h 267"/>
                        <a:gd name="T8" fmla="*/ 75 w 78"/>
                        <a:gd name="T9" fmla="*/ 138 h 267"/>
                        <a:gd name="T10" fmla="*/ 78 w 78"/>
                        <a:gd name="T11" fmla="*/ 99 h 267"/>
                        <a:gd name="T12" fmla="*/ 78 w 78"/>
                        <a:gd name="T13" fmla="*/ 72 h 267"/>
                        <a:gd name="T14" fmla="*/ 63 w 78"/>
                        <a:gd name="T15" fmla="*/ 48 h 267"/>
                        <a:gd name="T16" fmla="*/ 42 w 78"/>
                        <a:gd name="T17" fmla="*/ 27 h 267"/>
                        <a:gd name="T18" fmla="*/ 24 w 78"/>
                        <a:gd name="T19" fmla="*/ 6 h 267"/>
                        <a:gd name="T20" fmla="*/ 0 w 78"/>
                        <a:gd name="T21" fmla="*/ 0 h 2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267"/>
                        <a:gd name="T35" fmla="*/ 78 w 78"/>
                        <a:gd name="T36" fmla="*/ 267 h 2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267">
                          <a:moveTo>
                            <a:pt x="0" y="0"/>
                          </a:moveTo>
                          <a:lnTo>
                            <a:pt x="0" y="267"/>
                          </a:lnTo>
                          <a:lnTo>
                            <a:pt x="33" y="231"/>
                          </a:lnTo>
                          <a:lnTo>
                            <a:pt x="66" y="183"/>
                          </a:lnTo>
                          <a:lnTo>
                            <a:pt x="75" y="138"/>
                          </a:lnTo>
                          <a:lnTo>
                            <a:pt x="78" y="99"/>
                          </a:lnTo>
                          <a:lnTo>
                            <a:pt x="78" y="72"/>
                          </a:lnTo>
                          <a:lnTo>
                            <a:pt x="63" y="48"/>
                          </a:lnTo>
                          <a:lnTo>
                            <a:pt x="42" y="27"/>
                          </a:lnTo>
                          <a:lnTo>
                            <a:pt x="24" y="6"/>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sp>
                  <p:nvSpPr>
                    <p:cNvPr id="14364" name="Freeform 104"/>
                    <p:cNvSpPr>
                      <a:spLocks/>
                    </p:cNvSpPr>
                    <p:nvPr/>
                  </p:nvSpPr>
                  <p:spPr bwMode="auto">
                    <a:xfrm>
                      <a:off x="4830" y="1812"/>
                      <a:ext cx="69" cy="378"/>
                    </a:xfrm>
                    <a:custGeom>
                      <a:avLst/>
                      <a:gdLst>
                        <a:gd name="T0" fmla="*/ 0 w 69"/>
                        <a:gd name="T1" fmla="*/ 0 h 378"/>
                        <a:gd name="T2" fmla="*/ 0 w 69"/>
                        <a:gd name="T3" fmla="*/ 378 h 378"/>
                        <a:gd name="T4" fmla="*/ 21 w 69"/>
                        <a:gd name="T5" fmla="*/ 351 h 378"/>
                        <a:gd name="T6" fmla="*/ 21 w 69"/>
                        <a:gd name="T7" fmla="*/ 318 h 378"/>
                        <a:gd name="T8" fmla="*/ 24 w 69"/>
                        <a:gd name="T9" fmla="*/ 282 h 378"/>
                        <a:gd name="T10" fmla="*/ 30 w 69"/>
                        <a:gd name="T11" fmla="*/ 237 h 378"/>
                        <a:gd name="T12" fmla="*/ 48 w 69"/>
                        <a:gd name="T13" fmla="*/ 195 h 378"/>
                        <a:gd name="T14" fmla="*/ 60 w 69"/>
                        <a:gd name="T15" fmla="*/ 153 h 378"/>
                        <a:gd name="T16" fmla="*/ 69 w 69"/>
                        <a:gd name="T17" fmla="*/ 111 h 378"/>
                        <a:gd name="T18" fmla="*/ 69 w 69"/>
                        <a:gd name="T19" fmla="*/ 81 h 378"/>
                        <a:gd name="T20" fmla="*/ 69 w 69"/>
                        <a:gd name="T21" fmla="*/ 60 h 378"/>
                        <a:gd name="T22" fmla="*/ 51 w 69"/>
                        <a:gd name="T23" fmla="*/ 33 h 378"/>
                        <a:gd name="T24" fmla="*/ 33 w 69"/>
                        <a:gd name="T25" fmla="*/ 15 h 378"/>
                        <a:gd name="T26" fmla="*/ 0 w 69"/>
                        <a:gd name="T27" fmla="*/ 0 h 3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378"/>
                        <a:gd name="T44" fmla="*/ 69 w 69"/>
                        <a:gd name="T45" fmla="*/ 378 h 3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378">
                          <a:moveTo>
                            <a:pt x="0" y="0"/>
                          </a:moveTo>
                          <a:lnTo>
                            <a:pt x="0" y="378"/>
                          </a:lnTo>
                          <a:lnTo>
                            <a:pt x="21" y="351"/>
                          </a:lnTo>
                          <a:lnTo>
                            <a:pt x="21" y="318"/>
                          </a:lnTo>
                          <a:lnTo>
                            <a:pt x="24" y="282"/>
                          </a:lnTo>
                          <a:lnTo>
                            <a:pt x="30" y="237"/>
                          </a:lnTo>
                          <a:lnTo>
                            <a:pt x="48" y="195"/>
                          </a:lnTo>
                          <a:lnTo>
                            <a:pt x="60" y="153"/>
                          </a:lnTo>
                          <a:lnTo>
                            <a:pt x="69" y="111"/>
                          </a:lnTo>
                          <a:lnTo>
                            <a:pt x="69" y="81"/>
                          </a:lnTo>
                          <a:lnTo>
                            <a:pt x="69" y="60"/>
                          </a:lnTo>
                          <a:lnTo>
                            <a:pt x="51" y="33"/>
                          </a:lnTo>
                          <a:lnTo>
                            <a:pt x="33" y="15"/>
                          </a:lnTo>
                          <a:lnTo>
                            <a:pt x="0" y="0"/>
                          </a:lnTo>
                          <a:close/>
                        </a:path>
                      </a:pathLst>
                    </a:custGeom>
                    <a:solidFill>
                      <a:srgbClr val="080808"/>
                    </a:solidFill>
                    <a:ln w="19050" cap="flat" cmpd="sng">
                      <a:solidFill>
                        <a:srgbClr val="080808"/>
                      </a:solidFill>
                      <a:prstDash val="solid"/>
                      <a:round/>
                      <a:headEnd type="none" w="med" len="med"/>
                      <a:tailEnd type="none" w="med" len="med"/>
                    </a:ln>
                  </p:spPr>
                  <p:txBody>
                    <a:bodyPr wrap="none" anchor="ctr"/>
                    <a:lstStyle/>
                    <a:p>
                      <a:endParaRPr lang="en-US" dirty="0"/>
                    </a:p>
                  </p:txBody>
                </p:sp>
              </p:grpSp>
            </p:grpSp>
            <p:sp>
              <p:nvSpPr>
                <p:cNvPr id="14351" name="Line 105"/>
                <p:cNvSpPr>
                  <a:spLocks noChangeShapeType="1"/>
                </p:cNvSpPr>
                <p:nvPr/>
              </p:nvSpPr>
              <p:spPr bwMode="auto">
                <a:xfrm>
                  <a:off x="4968" y="1693"/>
                  <a:ext cx="0" cy="1246"/>
                </a:xfrm>
                <a:prstGeom prst="line">
                  <a:avLst/>
                </a:prstGeom>
                <a:noFill/>
                <a:ln w="9525">
                  <a:solidFill>
                    <a:srgbClr val="00FF00"/>
                  </a:solidFill>
                  <a:round/>
                  <a:headEnd/>
                  <a:tailEnd/>
                </a:ln>
              </p:spPr>
              <p:txBody>
                <a:bodyPr wrap="none" anchor="ctr"/>
                <a:lstStyle/>
                <a:p>
                  <a:endParaRPr lang="en-US" dirty="0"/>
                </a:p>
              </p:txBody>
            </p:sp>
            <p:sp>
              <p:nvSpPr>
                <p:cNvPr id="14352" name="Freeform 106"/>
                <p:cNvSpPr>
                  <a:spLocks/>
                </p:cNvSpPr>
                <p:nvPr/>
              </p:nvSpPr>
              <p:spPr bwMode="auto">
                <a:xfrm>
                  <a:off x="4967" y="1813"/>
                  <a:ext cx="83" cy="366"/>
                </a:xfrm>
                <a:custGeom>
                  <a:avLst/>
                  <a:gdLst>
                    <a:gd name="T0" fmla="*/ 2 w 92"/>
                    <a:gd name="T1" fmla="*/ 0 h 380"/>
                    <a:gd name="T2" fmla="*/ 0 w 92"/>
                    <a:gd name="T3" fmla="*/ 340 h 380"/>
                    <a:gd name="T4" fmla="*/ 19 w 92"/>
                    <a:gd name="T5" fmla="*/ 336 h 380"/>
                    <a:gd name="T6" fmla="*/ 40 w 92"/>
                    <a:gd name="T7" fmla="*/ 320 h 380"/>
                    <a:gd name="T8" fmla="*/ 44 w 92"/>
                    <a:gd name="T9" fmla="*/ 303 h 380"/>
                    <a:gd name="T10" fmla="*/ 44 w 92"/>
                    <a:gd name="T11" fmla="*/ 272 h 380"/>
                    <a:gd name="T12" fmla="*/ 42 w 92"/>
                    <a:gd name="T13" fmla="*/ 241 h 380"/>
                    <a:gd name="T14" fmla="*/ 40 w 92"/>
                    <a:gd name="T15" fmla="*/ 216 h 380"/>
                    <a:gd name="T16" fmla="*/ 59 w 92"/>
                    <a:gd name="T17" fmla="*/ 179 h 380"/>
                    <a:gd name="T18" fmla="*/ 63 w 92"/>
                    <a:gd name="T19" fmla="*/ 148 h 380"/>
                    <a:gd name="T20" fmla="*/ 63 w 92"/>
                    <a:gd name="T21" fmla="*/ 121 h 380"/>
                    <a:gd name="T22" fmla="*/ 68 w 92"/>
                    <a:gd name="T23" fmla="*/ 98 h 380"/>
                    <a:gd name="T24" fmla="*/ 54 w 92"/>
                    <a:gd name="T25" fmla="*/ 65 h 380"/>
                    <a:gd name="T26" fmla="*/ 46 w 92"/>
                    <a:gd name="T27" fmla="*/ 42 h 380"/>
                    <a:gd name="T28" fmla="*/ 34 w 92"/>
                    <a:gd name="T29" fmla="*/ 25 h 380"/>
                    <a:gd name="T30" fmla="*/ 19 w 92"/>
                    <a:gd name="T31" fmla="*/ 12 h 380"/>
                    <a:gd name="T32" fmla="*/ 2 w 92"/>
                    <a:gd name="T33" fmla="*/ 0 h 38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2"/>
                    <a:gd name="T52" fmla="*/ 0 h 380"/>
                    <a:gd name="T53" fmla="*/ 92 w 92"/>
                    <a:gd name="T54" fmla="*/ 380 h 38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2" h="380">
                      <a:moveTo>
                        <a:pt x="2" y="0"/>
                      </a:moveTo>
                      <a:lnTo>
                        <a:pt x="0" y="380"/>
                      </a:lnTo>
                      <a:lnTo>
                        <a:pt x="26" y="376"/>
                      </a:lnTo>
                      <a:lnTo>
                        <a:pt x="54" y="358"/>
                      </a:lnTo>
                      <a:lnTo>
                        <a:pt x="60" y="340"/>
                      </a:lnTo>
                      <a:lnTo>
                        <a:pt x="60" y="304"/>
                      </a:lnTo>
                      <a:lnTo>
                        <a:pt x="58" y="270"/>
                      </a:lnTo>
                      <a:lnTo>
                        <a:pt x="54" y="242"/>
                      </a:lnTo>
                      <a:lnTo>
                        <a:pt x="80" y="200"/>
                      </a:lnTo>
                      <a:lnTo>
                        <a:pt x="86" y="166"/>
                      </a:lnTo>
                      <a:lnTo>
                        <a:pt x="86" y="136"/>
                      </a:lnTo>
                      <a:lnTo>
                        <a:pt x="92" y="110"/>
                      </a:lnTo>
                      <a:lnTo>
                        <a:pt x="74" y="74"/>
                      </a:lnTo>
                      <a:lnTo>
                        <a:pt x="62" y="48"/>
                      </a:lnTo>
                      <a:lnTo>
                        <a:pt x="46" y="28"/>
                      </a:lnTo>
                      <a:lnTo>
                        <a:pt x="26" y="12"/>
                      </a:lnTo>
                      <a:lnTo>
                        <a:pt x="2" y="0"/>
                      </a:lnTo>
                      <a:close/>
                    </a:path>
                  </a:pathLst>
                </a:custGeom>
                <a:solidFill>
                  <a:srgbClr val="00FF00"/>
                </a:solidFill>
                <a:ln w="9525" cap="flat" cmpd="sng">
                  <a:solidFill>
                    <a:srgbClr val="00FF00"/>
                  </a:solidFill>
                  <a:prstDash val="solid"/>
                  <a:round/>
                  <a:headEnd type="none" w="med" len="med"/>
                  <a:tailEnd type="none" w="med" len="med"/>
                </a:ln>
              </p:spPr>
              <p:txBody>
                <a:bodyPr wrap="none" anchor="ctr"/>
                <a:lstStyle/>
                <a:p>
                  <a:endParaRPr lang="en-US" dirty="0"/>
                </a:p>
              </p:txBody>
            </p:sp>
            <p:sp>
              <p:nvSpPr>
                <p:cNvPr id="14353" name="Freeform 107"/>
                <p:cNvSpPr>
                  <a:spLocks/>
                </p:cNvSpPr>
                <p:nvPr/>
              </p:nvSpPr>
              <p:spPr bwMode="auto">
                <a:xfrm>
                  <a:off x="4968" y="2437"/>
                  <a:ext cx="136" cy="274"/>
                </a:xfrm>
                <a:custGeom>
                  <a:avLst/>
                  <a:gdLst>
                    <a:gd name="T0" fmla="*/ 0 w 142"/>
                    <a:gd name="T1" fmla="*/ 0 h 288"/>
                    <a:gd name="T2" fmla="*/ 0 w 142"/>
                    <a:gd name="T3" fmla="*/ 248 h 288"/>
                    <a:gd name="T4" fmla="*/ 21 w 142"/>
                    <a:gd name="T5" fmla="*/ 214 h 288"/>
                    <a:gd name="T6" fmla="*/ 56 w 142"/>
                    <a:gd name="T7" fmla="*/ 179 h 288"/>
                    <a:gd name="T8" fmla="*/ 107 w 142"/>
                    <a:gd name="T9" fmla="*/ 138 h 288"/>
                    <a:gd name="T10" fmla="*/ 125 w 142"/>
                    <a:gd name="T11" fmla="*/ 114 h 288"/>
                    <a:gd name="T12" fmla="*/ 125 w 142"/>
                    <a:gd name="T13" fmla="*/ 84 h 288"/>
                    <a:gd name="T14" fmla="*/ 118 w 142"/>
                    <a:gd name="T15" fmla="*/ 67 h 288"/>
                    <a:gd name="T16" fmla="*/ 98 w 142"/>
                    <a:gd name="T17" fmla="*/ 45 h 288"/>
                    <a:gd name="T18" fmla="*/ 59 w 142"/>
                    <a:gd name="T19" fmla="*/ 23 h 288"/>
                    <a:gd name="T20" fmla="*/ 11 w 142"/>
                    <a:gd name="T21" fmla="*/ 6 h 2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2"/>
                    <a:gd name="T34" fmla="*/ 0 h 288"/>
                    <a:gd name="T35" fmla="*/ 142 w 142"/>
                    <a:gd name="T36" fmla="*/ 288 h 2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2" h="288">
                      <a:moveTo>
                        <a:pt x="0" y="0"/>
                      </a:moveTo>
                      <a:lnTo>
                        <a:pt x="0" y="288"/>
                      </a:lnTo>
                      <a:lnTo>
                        <a:pt x="24" y="248"/>
                      </a:lnTo>
                      <a:lnTo>
                        <a:pt x="64" y="208"/>
                      </a:lnTo>
                      <a:lnTo>
                        <a:pt x="122" y="160"/>
                      </a:lnTo>
                      <a:lnTo>
                        <a:pt x="142" y="132"/>
                      </a:lnTo>
                      <a:lnTo>
                        <a:pt x="142" y="98"/>
                      </a:lnTo>
                      <a:lnTo>
                        <a:pt x="134" y="78"/>
                      </a:lnTo>
                      <a:lnTo>
                        <a:pt x="112" y="52"/>
                      </a:lnTo>
                      <a:lnTo>
                        <a:pt x="68" y="26"/>
                      </a:lnTo>
                      <a:lnTo>
                        <a:pt x="12" y="6"/>
                      </a:lnTo>
                    </a:path>
                  </a:pathLst>
                </a:custGeom>
                <a:solidFill>
                  <a:srgbClr val="00FF00"/>
                </a:solidFill>
                <a:ln w="9525" cap="flat" cmpd="sng">
                  <a:solidFill>
                    <a:srgbClr val="00FF00"/>
                  </a:solidFill>
                  <a:prstDash val="solid"/>
                  <a:round/>
                  <a:headEnd type="none" w="med" len="med"/>
                  <a:tailEnd type="none" w="med" len="med"/>
                </a:ln>
              </p:spPr>
              <p:txBody>
                <a:bodyPr wrap="none" anchor="ctr"/>
                <a:lstStyle/>
                <a:p>
                  <a:endParaRPr lang="en-US" dirty="0"/>
                </a:p>
              </p:txBody>
            </p:sp>
            <p:sp>
              <p:nvSpPr>
                <p:cNvPr id="14354" name="Freeform 108"/>
                <p:cNvSpPr>
                  <a:spLocks/>
                </p:cNvSpPr>
                <p:nvPr/>
              </p:nvSpPr>
              <p:spPr bwMode="auto">
                <a:xfrm>
                  <a:off x="4780" y="1712"/>
                  <a:ext cx="327" cy="1204"/>
                </a:xfrm>
                <a:custGeom>
                  <a:avLst/>
                  <a:gdLst>
                    <a:gd name="T0" fmla="*/ 92 w 327"/>
                    <a:gd name="T1" fmla="*/ 0 h 1204"/>
                    <a:gd name="T2" fmla="*/ 136 w 327"/>
                    <a:gd name="T3" fmla="*/ 56 h 1204"/>
                    <a:gd name="T4" fmla="*/ 216 w 327"/>
                    <a:gd name="T5" fmla="*/ 116 h 1204"/>
                    <a:gd name="T6" fmla="*/ 260 w 327"/>
                    <a:gd name="T7" fmla="*/ 172 h 1204"/>
                    <a:gd name="T8" fmla="*/ 272 w 327"/>
                    <a:gd name="T9" fmla="*/ 232 h 1204"/>
                    <a:gd name="T10" fmla="*/ 248 w 327"/>
                    <a:gd name="T11" fmla="*/ 304 h 1204"/>
                    <a:gd name="T12" fmla="*/ 240 w 327"/>
                    <a:gd name="T13" fmla="*/ 356 h 1204"/>
                    <a:gd name="T14" fmla="*/ 240 w 327"/>
                    <a:gd name="T15" fmla="*/ 412 h 1204"/>
                    <a:gd name="T16" fmla="*/ 216 w 327"/>
                    <a:gd name="T17" fmla="*/ 452 h 1204"/>
                    <a:gd name="T18" fmla="*/ 172 w 327"/>
                    <a:gd name="T19" fmla="*/ 480 h 1204"/>
                    <a:gd name="T20" fmla="*/ 100 w 327"/>
                    <a:gd name="T21" fmla="*/ 516 h 1204"/>
                    <a:gd name="T22" fmla="*/ 20 w 327"/>
                    <a:gd name="T23" fmla="*/ 560 h 1204"/>
                    <a:gd name="T24" fmla="*/ 8 w 327"/>
                    <a:gd name="T25" fmla="*/ 624 h 1204"/>
                    <a:gd name="T26" fmla="*/ 68 w 327"/>
                    <a:gd name="T27" fmla="*/ 664 h 1204"/>
                    <a:gd name="T28" fmla="*/ 148 w 327"/>
                    <a:gd name="T29" fmla="*/ 700 h 1204"/>
                    <a:gd name="T30" fmla="*/ 224 w 327"/>
                    <a:gd name="T31" fmla="*/ 736 h 1204"/>
                    <a:gd name="T32" fmla="*/ 300 w 327"/>
                    <a:gd name="T33" fmla="*/ 776 h 1204"/>
                    <a:gd name="T34" fmla="*/ 324 w 327"/>
                    <a:gd name="T35" fmla="*/ 816 h 1204"/>
                    <a:gd name="T36" fmla="*/ 316 w 327"/>
                    <a:gd name="T37" fmla="*/ 860 h 1204"/>
                    <a:gd name="T38" fmla="*/ 276 w 327"/>
                    <a:gd name="T39" fmla="*/ 896 h 1204"/>
                    <a:gd name="T40" fmla="*/ 228 w 327"/>
                    <a:gd name="T41" fmla="*/ 952 h 1204"/>
                    <a:gd name="T42" fmla="*/ 164 w 327"/>
                    <a:gd name="T43" fmla="*/ 1036 h 1204"/>
                    <a:gd name="T44" fmla="*/ 124 w 327"/>
                    <a:gd name="T45" fmla="*/ 1116 h 1204"/>
                    <a:gd name="T46" fmla="*/ 112 w 327"/>
                    <a:gd name="T47" fmla="*/ 1176 h 1204"/>
                    <a:gd name="T48" fmla="*/ 112 w 327"/>
                    <a:gd name="T49" fmla="*/ 1204 h 1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7"/>
                    <a:gd name="T76" fmla="*/ 0 h 1204"/>
                    <a:gd name="T77" fmla="*/ 327 w 327"/>
                    <a:gd name="T78" fmla="*/ 1204 h 1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7" h="1204">
                      <a:moveTo>
                        <a:pt x="92" y="0"/>
                      </a:moveTo>
                      <a:cubicBezTo>
                        <a:pt x="103" y="18"/>
                        <a:pt x="115" y="37"/>
                        <a:pt x="136" y="56"/>
                      </a:cubicBezTo>
                      <a:cubicBezTo>
                        <a:pt x="157" y="75"/>
                        <a:pt x="195" y="97"/>
                        <a:pt x="216" y="116"/>
                      </a:cubicBezTo>
                      <a:cubicBezTo>
                        <a:pt x="237" y="135"/>
                        <a:pt x="251" y="153"/>
                        <a:pt x="260" y="172"/>
                      </a:cubicBezTo>
                      <a:cubicBezTo>
                        <a:pt x="269" y="191"/>
                        <a:pt x="274" y="210"/>
                        <a:pt x="272" y="232"/>
                      </a:cubicBezTo>
                      <a:cubicBezTo>
                        <a:pt x="270" y="254"/>
                        <a:pt x="253" y="283"/>
                        <a:pt x="248" y="304"/>
                      </a:cubicBezTo>
                      <a:cubicBezTo>
                        <a:pt x="243" y="325"/>
                        <a:pt x="241" y="338"/>
                        <a:pt x="240" y="356"/>
                      </a:cubicBezTo>
                      <a:cubicBezTo>
                        <a:pt x="239" y="374"/>
                        <a:pt x="244" y="396"/>
                        <a:pt x="240" y="412"/>
                      </a:cubicBezTo>
                      <a:cubicBezTo>
                        <a:pt x="236" y="428"/>
                        <a:pt x="227" y="441"/>
                        <a:pt x="216" y="452"/>
                      </a:cubicBezTo>
                      <a:cubicBezTo>
                        <a:pt x="205" y="463"/>
                        <a:pt x="191" y="469"/>
                        <a:pt x="172" y="480"/>
                      </a:cubicBezTo>
                      <a:cubicBezTo>
                        <a:pt x="153" y="491"/>
                        <a:pt x="125" y="503"/>
                        <a:pt x="100" y="516"/>
                      </a:cubicBezTo>
                      <a:cubicBezTo>
                        <a:pt x="75" y="529"/>
                        <a:pt x="35" y="542"/>
                        <a:pt x="20" y="560"/>
                      </a:cubicBezTo>
                      <a:cubicBezTo>
                        <a:pt x="5" y="578"/>
                        <a:pt x="0" y="607"/>
                        <a:pt x="8" y="624"/>
                      </a:cubicBezTo>
                      <a:cubicBezTo>
                        <a:pt x="16" y="641"/>
                        <a:pt x="45" y="651"/>
                        <a:pt x="68" y="664"/>
                      </a:cubicBezTo>
                      <a:cubicBezTo>
                        <a:pt x="91" y="677"/>
                        <a:pt x="122" y="688"/>
                        <a:pt x="148" y="700"/>
                      </a:cubicBezTo>
                      <a:cubicBezTo>
                        <a:pt x="174" y="712"/>
                        <a:pt x="199" y="723"/>
                        <a:pt x="224" y="736"/>
                      </a:cubicBezTo>
                      <a:cubicBezTo>
                        <a:pt x="249" y="749"/>
                        <a:pt x="283" y="763"/>
                        <a:pt x="300" y="776"/>
                      </a:cubicBezTo>
                      <a:cubicBezTo>
                        <a:pt x="317" y="789"/>
                        <a:pt x="321" y="802"/>
                        <a:pt x="324" y="816"/>
                      </a:cubicBezTo>
                      <a:cubicBezTo>
                        <a:pt x="327" y="830"/>
                        <a:pt x="324" y="847"/>
                        <a:pt x="316" y="860"/>
                      </a:cubicBezTo>
                      <a:cubicBezTo>
                        <a:pt x="308" y="873"/>
                        <a:pt x="291" y="881"/>
                        <a:pt x="276" y="896"/>
                      </a:cubicBezTo>
                      <a:cubicBezTo>
                        <a:pt x="261" y="911"/>
                        <a:pt x="247" y="929"/>
                        <a:pt x="228" y="952"/>
                      </a:cubicBezTo>
                      <a:cubicBezTo>
                        <a:pt x="209" y="975"/>
                        <a:pt x="181" y="1009"/>
                        <a:pt x="164" y="1036"/>
                      </a:cubicBezTo>
                      <a:cubicBezTo>
                        <a:pt x="147" y="1063"/>
                        <a:pt x="133" y="1093"/>
                        <a:pt x="124" y="1116"/>
                      </a:cubicBezTo>
                      <a:cubicBezTo>
                        <a:pt x="115" y="1139"/>
                        <a:pt x="114" y="1161"/>
                        <a:pt x="112" y="1176"/>
                      </a:cubicBezTo>
                      <a:cubicBezTo>
                        <a:pt x="110" y="1191"/>
                        <a:pt x="111" y="1197"/>
                        <a:pt x="112" y="1204"/>
                      </a:cubicBezTo>
                    </a:path>
                  </a:pathLst>
                </a:custGeom>
                <a:noFill/>
                <a:ln w="28575" cap="flat" cmpd="sng">
                  <a:solidFill>
                    <a:srgbClr val="00B050"/>
                  </a:solidFill>
                  <a:prstDash val="solid"/>
                  <a:round/>
                  <a:headEnd type="none" w="med" len="med"/>
                  <a:tailEnd type="none" w="med" len="med"/>
                </a:ln>
              </p:spPr>
              <p:txBody>
                <a:bodyPr wrap="none" anchor="ctr"/>
                <a:lstStyle/>
                <a:p>
                  <a:endParaRPr lang="en-US" dirty="0"/>
                </a:p>
              </p:txBody>
            </p:sp>
          </p:grpSp>
        </p:grpSp>
        <p:sp>
          <p:nvSpPr>
            <p:cNvPr id="14344" name="Text Box 109"/>
            <p:cNvSpPr txBox="1">
              <a:spLocks noChangeArrowheads="1"/>
            </p:cNvSpPr>
            <p:nvPr/>
          </p:nvSpPr>
          <p:spPr bwMode="auto">
            <a:xfrm>
              <a:off x="741" y="1476"/>
              <a:ext cx="650" cy="320"/>
            </a:xfrm>
            <a:prstGeom prst="rect">
              <a:avLst/>
            </a:prstGeom>
            <a:noFill/>
            <a:ln w="9525">
              <a:noFill/>
              <a:miter lim="800000"/>
              <a:headEnd/>
              <a:tailEnd/>
            </a:ln>
          </p:spPr>
          <p:txBody>
            <a:bodyPr wrap="none">
              <a:spAutoFit/>
            </a:bodyPr>
            <a:lstStyle/>
            <a:p>
              <a:pPr algn="ctr"/>
              <a:r>
                <a:rPr lang="en-US" b="1" dirty="0">
                  <a:latin typeface="Arial" charset="0"/>
                </a:rPr>
                <a:t>Water</a:t>
              </a:r>
            </a:p>
          </p:txBody>
        </p:sp>
        <p:sp>
          <p:nvSpPr>
            <p:cNvPr id="14345" name="Text Box 110"/>
            <p:cNvSpPr txBox="1">
              <a:spLocks noChangeArrowheads="1"/>
            </p:cNvSpPr>
            <p:nvPr/>
          </p:nvSpPr>
          <p:spPr bwMode="auto">
            <a:xfrm>
              <a:off x="2523" y="1476"/>
              <a:ext cx="371" cy="320"/>
            </a:xfrm>
            <a:prstGeom prst="rect">
              <a:avLst/>
            </a:prstGeom>
            <a:noFill/>
            <a:ln w="9525">
              <a:noFill/>
              <a:miter lim="800000"/>
              <a:headEnd/>
              <a:tailEnd/>
            </a:ln>
          </p:spPr>
          <p:txBody>
            <a:bodyPr wrap="none">
              <a:spAutoFit/>
            </a:bodyPr>
            <a:lstStyle/>
            <a:p>
              <a:pPr algn="ctr"/>
              <a:r>
                <a:rPr lang="en-US" b="1" dirty="0">
                  <a:latin typeface="Arial" charset="0"/>
                </a:rPr>
                <a:t>Oil</a:t>
              </a:r>
            </a:p>
          </p:txBody>
        </p:sp>
        <p:sp>
          <p:nvSpPr>
            <p:cNvPr id="14346" name="Text Box 111"/>
            <p:cNvSpPr txBox="1">
              <a:spLocks noChangeArrowheads="1"/>
            </p:cNvSpPr>
            <p:nvPr/>
          </p:nvSpPr>
          <p:spPr bwMode="auto">
            <a:xfrm>
              <a:off x="4149" y="1476"/>
              <a:ext cx="479" cy="320"/>
            </a:xfrm>
            <a:prstGeom prst="rect">
              <a:avLst/>
            </a:prstGeom>
            <a:noFill/>
            <a:ln w="9525">
              <a:noFill/>
              <a:miter lim="800000"/>
              <a:headEnd/>
              <a:tailEnd/>
            </a:ln>
          </p:spPr>
          <p:txBody>
            <a:bodyPr wrap="none">
              <a:spAutoFit/>
            </a:bodyPr>
            <a:lstStyle/>
            <a:p>
              <a:pPr algn="ctr"/>
              <a:r>
                <a:rPr lang="en-US" b="1" dirty="0">
                  <a:latin typeface="Arial" charset="0"/>
                </a:rPr>
                <a:t>Gas</a:t>
              </a:r>
            </a:p>
          </p:txBody>
        </p:sp>
      </p:grpSp>
      <p:sp>
        <p:nvSpPr>
          <p:cNvPr id="14342" name="Text Box 114"/>
          <p:cNvSpPr txBox="1">
            <a:spLocks noChangeArrowheads="1"/>
          </p:cNvSpPr>
          <p:nvPr/>
        </p:nvSpPr>
        <p:spPr bwMode="auto">
          <a:xfrm>
            <a:off x="439738" y="5546010"/>
            <a:ext cx="7475537" cy="831850"/>
          </a:xfrm>
          <a:prstGeom prst="rect">
            <a:avLst/>
          </a:prstGeom>
          <a:noFill/>
          <a:ln w="9525">
            <a:noFill/>
            <a:miter lim="800000"/>
            <a:headEnd/>
            <a:tailEnd/>
          </a:ln>
        </p:spPr>
        <p:txBody>
          <a:bodyPr anchor="ctr">
            <a:spAutoFit/>
          </a:bodyPr>
          <a:lstStyle/>
          <a:p>
            <a:pPr marL="236538" indent="-236538"/>
            <a:r>
              <a:rPr lang="en-US" dirty="0">
                <a:latin typeface="+mn-lt"/>
              </a:rPr>
              <a:t>For this case, I would expect a change in amplitude if </a:t>
            </a:r>
            <a:r>
              <a:rPr lang="en-US" dirty="0" smtClean="0">
                <a:latin typeface="+mn-lt"/>
              </a:rPr>
              <a:t>there is a change in reservoir fluids</a:t>
            </a:r>
            <a:endParaRPr lang="en-US" dirty="0">
              <a:latin typeface="+mn-lt"/>
            </a:endParaRPr>
          </a:p>
        </p:txBody>
      </p:sp>
      <p:sp>
        <p:nvSpPr>
          <p:cNvPr id="116" name="TextBox 115"/>
          <p:cNvSpPr txBox="1"/>
          <p:nvPr/>
        </p:nvSpPr>
        <p:spPr>
          <a:xfrm>
            <a:off x="6602335" y="3904591"/>
            <a:ext cx="1290738" cy="369332"/>
          </a:xfrm>
          <a:prstGeom prst="rect">
            <a:avLst/>
          </a:prstGeom>
          <a:noFill/>
        </p:spPr>
        <p:txBody>
          <a:bodyPr wrap="none" rtlCol="0">
            <a:spAutoFit/>
          </a:bodyPr>
          <a:lstStyle/>
          <a:p>
            <a:r>
              <a:rPr lang="en-US" sz="1800" b="1" dirty="0" smtClean="0">
                <a:latin typeface="Tahoma" pitchFamily="34" charset="0"/>
                <a:ea typeface="Tahoma" pitchFamily="34" charset="0"/>
                <a:cs typeface="Tahoma" pitchFamily="34" charset="0"/>
              </a:rPr>
              <a:t>Reservoir</a:t>
            </a:r>
            <a:endParaRPr lang="en-US" sz="1800" b="1" dirty="0">
              <a:latin typeface="Tahoma" pitchFamily="34" charset="0"/>
              <a:ea typeface="Tahoma" pitchFamily="34" charset="0"/>
              <a:cs typeface="Tahoma" pitchFamily="34" charset="0"/>
            </a:endParaRPr>
          </a:p>
        </p:txBody>
      </p:sp>
      <p:sp>
        <p:nvSpPr>
          <p:cNvPr id="117" name="TextBox 116"/>
          <p:cNvSpPr txBox="1"/>
          <p:nvPr/>
        </p:nvSpPr>
        <p:spPr>
          <a:xfrm>
            <a:off x="2739569" y="3902007"/>
            <a:ext cx="857927" cy="430887"/>
          </a:xfrm>
          <a:prstGeom prst="rect">
            <a:avLst/>
          </a:prstGeom>
          <a:solidFill>
            <a:schemeClr val="bg1"/>
          </a:solidFill>
        </p:spPr>
        <p:txBody>
          <a:bodyPr wrap="none" rtlCol="0">
            <a:spAutoFit/>
          </a:bodyPr>
          <a:lstStyle/>
          <a:p>
            <a:pPr algn="ctr"/>
            <a:r>
              <a:rPr lang="en-US" sz="1100" b="1" dirty="0" smtClean="0">
                <a:latin typeface="Tahoma" pitchFamily="34" charset="0"/>
                <a:ea typeface="Tahoma" pitchFamily="34" charset="0"/>
                <a:cs typeface="Tahoma" pitchFamily="34" charset="0"/>
              </a:rPr>
              <a:t>Moderate</a:t>
            </a:r>
          </a:p>
          <a:p>
            <a:pPr algn="ctr"/>
            <a:r>
              <a:rPr lang="en-US" sz="1100" b="1" dirty="0" smtClean="0">
                <a:latin typeface="Tahoma" pitchFamily="34" charset="0"/>
                <a:ea typeface="Tahoma" pitchFamily="34" charset="0"/>
                <a:cs typeface="Tahoma" pitchFamily="34" charset="0"/>
              </a:rPr>
              <a:t>Trough</a:t>
            </a:r>
            <a:endParaRPr lang="en-US" sz="1100" b="1" dirty="0">
              <a:latin typeface="Tahoma" pitchFamily="34" charset="0"/>
              <a:ea typeface="Tahoma" pitchFamily="34" charset="0"/>
              <a:cs typeface="Tahoma" pitchFamily="34" charset="0"/>
            </a:endParaRPr>
          </a:p>
        </p:txBody>
      </p:sp>
      <p:sp>
        <p:nvSpPr>
          <p:cNvPr id="118" name="TextBox 117"/>
          <p:cNvSpPr txBox="1"/>
          <p:nvPr/>
        </p:nvSpPr>
        <p:spPr>
          <a:xfrm>
            <a:off x="180341" y="3904591"/>
            <a:ext cx="1612942" cy="338554"/>
          </a:xfrm>
          <a:prstGeom prst="rect">
            <a:avLst/>
          </a:prstGeom>
          <a:solidFill>
            <a:srgbClr val="FFFF99"/>
          </a:solidFill>
        </p:spPr>
        <p:txBody>
          <a:bodyPr wrap="none" rtlCol="0">
            <a:spAutoFit/>
          </a:bodyPr>
          <a:lstStyle/>
          <a:p>
            <a:r>
              <a:rPr lang="en-US" sz="1600" b="1" dirty="0" smtClean="0">
                <a:latin typeface="Tahoma" pitchFamily="34" charset="0"/>
                <a:ea typeface="Tahoma" pitchFamily="34" charset="0"/>
                <a:cs typeface="Tahoma" pitchFamily="34" charset="0"/>
              </a:rPr>
              <a:t>Top Reservoir</a:t>
            </a:r>
            <a:endParaRPr lang="en-US" sz="1600" b="1" dirty="0">
              <a:latin typeface="Tahoma" pitchFamily="34" charset="0"/>
              <a:ea typeface="Tahoma" pitchFamily="34" charset="0"/>
              <a:cs typeface="Tahoma" pitchFamily="34" charset="0"/>
            </a:endParaRPr>
          </a:p>
        </p:txBody>
      </p:sp>
      <p:sp>
        <p:nvSpPr>
          <p:cNvPr id="119" name="TextBox 118"/>
          <p:cNvSpPr txBox="1"/>
          <p:nvPr/>
        </p:nvSpPr>
        <p:spPr>
          <a:xfrm>
            <a:off x="8121580" y="3902007"/>
            <a:ext cx="875561" cy="430887"/>
          </a:xfrm>
          <a:prstGeom prst="rect">
            <a:avLst/>
          </a:prstGeom>
          <a:solidFill>
            <a:schemeClr val="bg1"/>
          </a:solidFill>
        </p:spPr>
        <p:txBody>
          <a:bodyPr wrap="none" rtlCol="0">
            <a:spAutoFit/>
          </a:bodyPr>
          <a:lstStyle/>
          <a:p>
            <a:pPr algn="ctr"/>
            <a:r>
              <a:rPr lang="en-US" sz="1100" b="1" dirty="0" smtClean="0">
                <a:latin typeface="Tahoma" pitchFamily="34" charset="0"/>
                <a:ea typeface="Tahoma" pitchFamily="34" charset="0"/>
                <a:cs typeface="Tahoma" pitchFamily="34" charset="0"/>
              </a:rPr>
              <a:t>Very High</a:t>
            </a:r>
          </a:p>
          <a:p>
            <a:pPr algn="ctr"/>
            <a:r>
              <a:rPr lang="en-US" sz="1100" b="1" dirty="0" smtClean="0">
                <a:latin typeface="Tahoma" pitchFamily="34" charset="0"/>
                <a:ea typeface="Tahoma" pitchFamily="34" charset="0"/>
                <a:cs typeface="Tahoma" pitchFamily="34" charset="0"/>
              </a:rPr>
              <a:t>Trough</a:t>
            </a:r>
            <a:endParaRPr lang="en-US" sz="1100" b="1" dirty="0">
              <a:latin typeface="Tahoma" pitchFamily="34" charset="0"/>
              <a:ea typeface="Tahoma" pitchFamily="34" charset="0"/>
              <a:cs typeface="Tahoma" pitchFamily="34" charset="0"/>
            </a:endParaRPr>
          </a:p>
        </p:txBody>
      </p:sp>
      <p:sp>
        <p:nvSpPr>
          <p:cNvPr id="120" name="TextBox 119"/>
          <p:cNvSpPr txBox="1"/>
          <p:nvPr/>
        </p:nvSpPr>
        <p:spPr>
          <a:xfrm>
            <a:off x="5454873" y="3902007"/>
            <a:ext cx="686406" cy="430887"/>
          </a:xfrm>
          <a:prstGeom prst="rect">
            <a:avLst/>
          </a:prstGeom>
          <a:solidFill>
            <a:schemeClr val="bg1"/>
          </a:solidFill>
        </p:spPr>
        <p:txBody>
          <a:bodyPr wrap="none" rtlCol="0">
            <a:spAutoFit/>
          </a:bodyPr>
          <a:lstStyle/>
          <a:p>
            <a:pPr algn="ctr"/>
            <a:r>
              <a:rPr lang="en-US" sz="1100" b="1" dirty="0" smtClean="0">
                <a:latin typeface="Tahoma" pitchFamily="34" charset="0"/>
                <a:ea typeface="Tahoma" pitchFamily="34" charset="0"/>
                <a:cs typeface="Tahoma" pitchFamily="34" charset="0"/>
              </a:rPr>
              <a:t>High</a:t>
            </a:r>
          </a:p>
          <a:p>
            <a:pPr algn="ctr"/>
            <a:r>
              <a:rPr lang="en-US" sz="1100" b="1" dirty="0" smtClean="0">
                <a:latin typeface="Tahoma" pitchFamily="34" charset="0"/>
                <a:ea typeface="Tahoma" pitchFamily="34" charset="0"/>
                <a:cs typeface="Tahoma" pitchFamily="34" charset="0"/>
              </a:rPr>
              <a:t>Trough</a:t>
            </a:r>
            <a:endParaRPr lang="en-US" sz="1100" b="1" dirty="0">
              <a:latin typeface="Tahoma" pitchFamily="34" charset="0"/>
              <a:ea typeface="Tahoma" pitchFamily="34" charset="0"/>
              <a:cs typeface="Tahoma" pitchFamily="34" charset="0"/>
            </a:endParaRPr>
          </a:p>
        </p:txBody>
      </p:sp>
      <p:sp>
        <p:nvSpPr>
          <p:cNvPr id="121" name="TextBox 120"/>
          <p:cNvSpPr txBox="1"/>
          <p:nvPr/>
        </p:nvSpPr>
        <p:spPr>
          <a:xfrm>
            <a:off x="7017026" y="5247861"/>
            <a:ext cx="1523174" cy="369332"/>
          </a:xfrm>
          <a:prstGeom prst="rect">
            <a:avLst/>
          </a:prstGeom>
          <a:noFill/>
        </p:spPr>
        <p:txBody>
          <a:bodyPr wrap="none" rtlCol="0">
            <a:spAutoFit/>
          </a:bodyPr>
          <a:lstStyle/>
          <a:p>
            <a:r>
              <a:rPr lang="en-US" sz="1800" b="1" dirty="0" smtClean="0">
                <a:solidFill>
                  <a:srgbClr val="0070C0"/>
                </a:solidFill>
                <a:latin typeface="Comic Sans MS" pitchFamily="66" charset="0"/>
              </a:rPr>
              <a:t>Pseudo Well</a:t>
            </a:r>
            <a:endParaRPr lang="en-US" sz="1800" b="1" dirty="0">
              <a:solidFill>
                <a:srgbClr val="0070C0"/>
              </a:solidFill>
              <a:latin typeface="Comic Sans MS" pitchFamily="66" charset="0"/>
            </a:endParaRPr>
          </a:p>
        </p:txBody>
      </p:sp>
      <p:sp>
        <p:nvSpPr>
          <p:cNvPr id="122" name="TextBox 121"/>
          <p:cNvSpPr txBox="1"/>
          <p:nvPr/>
        </p:nvSpPr>
        <p:spPr>
          <a:xfrm>
            <a:off x="4346713" y="5247861"/>
            <a:ext cx="1523174" cy="369332"/>
          </a:xfrm>
          <a:prstGeom prst="rect">
            <a:avLst/>
          </a:prstGeom>
          <a:noFill/>
        </p:spPr>
        <p:txBody>
          <a:bodyPr wrap="none" rtlCol="0">
            <a:spAutoFit/>
          </a:bodyPr>
          <a:lstStyle/>
          <a:p>
            <a:r>
              <a:rPr lang="en-US" sz="1800" b="1" dirty="0" smtClean="0">
                <a:solidFill>
                  <a:srgbClr val="0070C0"/>
                </a:solidFill>
                <a:latin typeface="Comic Sans MS" pitchFamily="66" charset="0"/>
              </a:rPr>
              <a:t>Pseudo Well</a:t>
            </a:r>
            <a:endParaRPr lang="en-US" sz="1800" b="1" dirty="0">
              <a:solidFill>
                <a:srgbClr val="0070C0"/>
              </a:solidFill>
              <a:latin typeface="Comic Sans MS" pitchFamily="66" charset="0"/>
            </a:endParaRPr>
          </a:p>
        </p:txBody>
      </p:sp>
      <p:sp>
        <p:nvSpPr>
          <p:cNvPr id="123" name="TextBox 122"/>
          <p:cNvSpPr txBox="1"/>
          <p:nvPr/>
        </p:nvSpPr>
        <p:spPr>
          <a:xfrm>
            <a:off x="1775791" y="5247861"/>
            <a:ext cx="1247457" cy="369332"/>
          </a:xfrm>
          <a:prstGeom prst="rect">
            <a:avLst/>
          </a:prstGeom>
          <a:noFill/>
        </p:spPr>
        <p:txBody>
          <a:bodyPr wrap="none" rtlCol="0">
            <a:spAutoFit/>
          </a:bodyPr>
          <a:lstStyle/>
          <a:p>
            <a:r>
              <a:rPr lang="en-US" sz="1800" b="1" dirty="0" smtClean="0">
                <a:solidFill>
                  <a:srgbClr val="0070C0"/>
                </a:solidFill>
                <a:latin typeface="Comic Sans MS" pitchFamily="66" charset="0"/>
              </a:rPr>
              <a:t>Real Well</a:t>
            </a:r>
            <a:endParaRPr lang="en-US" sz="1800" b="1" dirty="0">
              <a:solidFill>
                <a:srgbClr val="0070C0"/>
              </a:solidFill>
              <a:latin typeface="Comic Sans MS" pitchFamily="66" charset="0"/>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r>
              <a:rPr lang="en-US" dirty="0" smtClean="0"/>
              <a:t>What is a DHI?</a:t>
            </a:r>
          </a:p>
        </p:txBody>
      </p:sp>
      <p:sp>
        <p:nvSpPr>
          <p:cNvPr id="4100" name="Rectangle 3"/>
          <p:cNvSpPr>
            <a:spLocks noChangeArrowheads="1"/>
          </p:cNvSpPr>
          <p:nvPr/>
        </p:nvSpPr>
        <p:spPr bwMode="auto">
          <a:xfrm>
            <a:off x="654269" y="1635947"/>
            <a:ext cx="7848600" cy="3853354"/>
          </a:xfrm>
          <a:prstGeom prst="rect">
            <a:avLst/>
          </a:prstGeom>
          <a:noFill/>
          <a:ln w="9525">
            <a:noFill/>
            <a:miter lim="800000"/>
            <a:headEnd/>
            <a:tailEnd/>
          </a:ln>
        </p:spPr>
        <p:txBody>
          <a:bodyPr lIns="91432" tIns="45716" rIns="91432" bIns="45716">
            <a:spAutoFit/>
          </a:bodyPr>
          <a:lstStyle/>
          <a:p>
            <a:pPr marL="279400" indent="-279400">
              <a:spcAft>
                <a:spcPct val="35000"/>
              </a:spcAft>
              <a:buFontTx/>
              <a:buChar char="•"/>
              <a:tabLst>
                <a:tab pos="568325" algn="l"/>
              </a:tabLst>
            </a:pPr>
            <a:r>
              <a:rPr lang="en-US" dirty="0" smtClean="0">
                <a:latin typeface="Tahoma" pitchFamily="34" charset="0"/>
              </a:rPr>
              <a:t>Seismic </a:t>
            </a:r>
            <a:r>
              <a:rPr lang="en-US" dirty="0" smtClean="0">
                <a:latin typeface="Tahoma" pitchFamily="34" charset="0"/>
              </a:rPr>
              <a:t>DHIs </a:t>
            </a:r>
            <a:r>
              <a:rPr lang="en-US" dirty="0" smtClean="0">
                <a:latin typeface="Tahoma" pitchFamily="34" charset="0"/>
              </a:rPr>
              <a:t>are anomalous seismic responses that 	are caused by the presence of hydrocarbons</a:t>
            </a:r>
          </a:p>
          <a:p>
            <a:pPr marL="284163" indent="-284163">
              <a:spcBef>
                <a:spcPts val="1200"/>
              </a:spcBef>
              <a:buFontTx/>
              <a:buChar char="•"/>
              <a:tabLst>
                <a:tab pos="568325" algn="l"/>
              </a:tabLst>
            </a:pPr>
            <a:r>
              <a:rPr lang="en-US" dirty="0" smtClean="0">
                <a:latin typeface="Tahoma" pitchFamily="34" charset="0"/>
                <a:ea typeface="Tahoma" pitchFamily="34" charset="0"/>
                <a:cs typeface="Tahoma" pitchFamily="34" charset="0"/>
              </a:rPr>
              <a:t>DHIs </a:t>
            </a:r>
            <a:r>
              <a:rPr lang="en-US" dirty="0" smtClean="0">
                <a:latin typeface="Tahoma" pitchFamily="34" charset="0"/>
                <a:ea typeface="Tahoma" pitchFamily="34" charset="0"/>
                <a:cs typeface="Tahoma" pitchFamily="34" charset="0"/>
              </a:rPr>
              <a:t>occur when a change in pore fluids causes a 	change in the elastic properties of the bulk rock 	which is seismically detectable (i.e. there is a “fluid 	effect”)</a:t>
            </a:r>
          </a:p>
          <a:p>
            <a:pPr marL="284163" indent="-284163">
              <a:spcBef>
                <a:spcPts val="1200"/>
              </a:spcBef>
              <a:buFontTx/>
              <a:buChar char="•"/>
              <a:tabLst>
                <a:tab pos="568325" algn="l"/>
              </a:tabLst>
            </a:pPr>
            <a:r>
              <a:rPr lang="en-US" dirty="0" smtClean="0">
                <a:latin typeface="Tahoma" pitchFamily="34" charset="0"/>
                <a:ea typeface="Tahoma" pitchFamily="34" charset="0"/>
                <a:cs typeface="Tahoma" pitchFamily="34" charset="0"/>
              </a:rPr>
              <a:t>DHIs </a:t>
            </a:r>
            <a:r>
              <a:rPr lang="en-US" dirty="0" smtClean="0">
                <a:latin typeface="Tahoma" pitchFamily="34" charset="0"/>
                <a:ea typeface="Tahoma" pitchFamily="34" charset="0"/>
                <a:cs typeface="Tahoma" pitchFamily="34" charset="0"/>
              </a:rPr>
              <a:t>display one or more types of characteristics that 	are consistent with hydrocarbons filling pores in a 	rock matrix</a:t>
            </a:r>
          </a:p>
        </p:txBody>
      </p:sp>
      <p:sp>
        <p:nvSpPr>
          <p:cNvPr id="185348" name="Text Box 4"/>
          <p:cNvSpPr txBox="1">
            <a:spLocks noChangeArrowheads="1"/>
          </p:cNvSpPr>
          <p:nvPr/>
        </p:nvSpPr>
        <p:spPr bwMode="auto">
          <a:xfrm>
            <a:off x="306388" y="906794"/>
            <a:ext cx="7770812" cy="523212"/>
          </a:xfrm>
          <a:prstGeom prst="rect">
            <a:avLst/>
          </a:prstGeom>
          <a:noFill/>
          <a:ln w="9525">
            <a:noFill/>
            <a:miter lim="800000"/>
            <a:headEnd/>
            <a:tailEnd/>
          </a:ln>
          <a:effectLst/>
        </p:spPr>
        <p:txBody>
          <a:bodyPr wrap="square" lIns="91432" tIns="45716" rIns="91432" bIns="45716" anchor="ctr">
            <a:spAutoFit/>
          </a:bodyPr>
          <a:lstStyle/>
          <a:p>
            <a:pPr>
              <a:defRPr/>
            </a:pPr>
            <a:r>
              <a:rPr lang="en-US" sz="2800" b="1" i="1" dirty="0" smtClean="0">
                <a:solidFill>
                  <a:srgbClr val="FF0000"/>
                </a:solidFill>
                <a:effectLst>
                  <a:outerShdw blurRad="38100" dist="38100" dir="2700000" algn="tl">
                    <a:srgbClr val="000000"/>
                  </a:outerShdw>
                </a:effectLst>
                <a:latin typeface="Tahoma" pitchFamily="34" charset="0"/>
              </a:rPr>
              <a:t>DHI </a:t>
            </a:r>
            <a:r>
              <a:rPr lang="en-US" sz="2800" b="1" i="1" dirty="0" smtClean="0">
                <a:effectLst>
                  <a:outerShdw blurRad="38100" dist="38100" dir="2700000" algn="tl">
                    <a:srgbClr val="000000"/>
                  </a:outerShdw>
                </a:effectLst>
                <a:latin typeface="Tahoma" pitchFamily="34" charset="0"/>
              </a:rPr>
              <a:t>= </a:t>
            </a:r>
            <a:r>
              <a:rPr lang="en-US" sz="2800" b="1" i="1" dirty="0" smtClean="0">
                <a:solidFill>
                  <a:srgbClr val="FF0000"/>
                </a:solidFill>
                <a:effectLst>
                  <a:outerShdw blurRad="38100" dist="38100" dir="2700000" algn="tl">
                    <a:srgbClr val="000000"/>
                  </a:outerShdw>
                </a:effectLst>
                <a:latin typeface="Tahoma" pitchFamily="34" charset="0"/>
              </a:rPr>
              <a:t>D</a:t>
            </a:r>
            <a:r>
              <a:rPr lang="en-US" sz="2800" b="1" i="1" dirty="0" smtClean="0">
                <a:effectLst>
                  <a:outerShdw blurRad="38100" dist="38100" dir="2700000" algn="tl">
                    <a:srgbClr val="000000"/>
                  </a:outerShdw>
                </a:effectLst>
                <a:latin typeface="Tahoma" pitchFamily="34" charset="0"/>
              </a:rPr>
              <a:t>irect </a:t>
            </a:r>
            <a:r>
              <a:rPr lang="en-US" sz="2800" b="1" i="1" dirty="0" smtClean="0">
                <a:solidFill>
                  <a:srgbClr val="FF0000"/>
                </a:solidFill>
                <a:effectLst>
                  <a:outerShdw blurRad="38100" dist="38100" dir="2700000" algn="tl">
                    <a:srgbClr val="000000"/>
                  </a:outerShdw>
                </a:effectLst>
                <a:latin typeface="Tahoma" pitchFamily="34" charset="0"/>
              </a:rPr>
              <a:t>H</a:t>
            </a:r>
            <a:r>
              <a:rPr lang="en-US" sz="2800" b="1" i="1" dirty="0" smtClean="0">
                <a:effectLst>
                  <a:outerShdw blurRad="38100" dist="38100" dir="2700000" algn="tl">
                    <a:srgbClr val="000000"/>
                  </a:outerShdw>
                </a:effectLst>
                <a:latin typeface="Tahoma" pitchFamily="34" charset="0"/>
              </a:rPr>
              <a:t>ydrocarbon </a:t>
            </a:r>
            <a:r>
              <a:rPr lang="en-US" sz="2800" b="1" i="1" dirty="0" smtClean="0">
                <a:solidFill>
                  <a:srgbClr val="FF0000"/>
                </a:solidFill>
                <a:effectLst>
                  <a:outerShdw blurRad="38100" dist="38100" dir="2700000" algn="tl">
                    <a:srgbClr val="000000"/>
                  </a:outerShdw>
                </a:effectLst>
                <a:latin typeface="Tahoma" pitchFamily="34" charset="0"/>
              </a:rPr>
              <a:t>I</a:t>
            </a:r>
            <a:r>
              <a:rPr lang="en-US" sz="2800" b="1" i="1" dirty="0" smtClean="0">
                <a:effectLst>
                  <a:outerShdw blurRad="38100" dist="38100" dir="2700000" algn="tl">
                    <a:srgbClr val="000000"/>
                  </a:outerShdw>
                </a:effectLst>
                <a:latin typeface="Tahoma" pitchFamily="34" charset="0"/>
              </a:rPr>
              <a:t>ndicator</a:t>
            </a:r>
            <a:endParaRPr lang="en-US" sz="2800" b="1" i="1" dirty="0">
              <a:effectLst>
                <a:outerShdw blurRad="38100" dist="38100" dir="2700000" algn="tl">
                  <a:srgbClr val="000000"/>
                </a:outerShdw>
              </a:effectLst>
              <a:latin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100">
                                            <p:txEl>
                                              <p:pRg st="0" end="0"/>
                                            </p:txEl>
                                          </p:spTgt>
                                        </p:tgtEl>
                                        <p:attrNameLst>
                                          <p:attrName>style.visibility</p:attrName>
                                        </p:attrNameLst>
                                      </p:cBhvr>
                                      <p:to>
                                        <p:strVal val="visible"/>
                                      </p:to>
                                    </p:set>
                                    <p:animEffect transition="in" filter="wipe(up)">
                                      <p:cBhvr>
                                        <p:cTn id="7" dur="500"/>
                                        <p:tgtEl>
                                          <p:spTgt spid="41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00">
                                            <p:txEl>
                                              <p:pRg st="1" end="1"/>
                                            </p:txEl>
                                          </p:spTgt>
                                        </p:tgtEl>
                                        <p:attrNameLst>
                                          <p:attrName>style.visibility</p:attrName>
                                        </p:attrNameLst>
                                      </p:cBhvr>
                                      <p:to>
                                        <p:strVal val="visible"/>
                                      </p:to>
                                    </p:set>
                                    <p:animEffect transition="in" filter="wipe(up)">
                                      <p:cBhvr>
                                        <p:cTn id="12" dur="500"/>
                                        <p:tgtEl>
                                          <p:spTgt spid="41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100">
                                            <p:txEl>
                                              <p:pRg st="2" end="2"/>
                                            </p:txEl>
                                          </p:spTgt>
                                        </p:tgtEl>
                                        <p:attrNameLst>
                                          <p:attrName>style.visibility</p:attrName>
                                        </p:attrNameLst>
                                      </p:cBhvr>
                                      <p:to>
                                        <p:strVal val="visible"/>
                                      </p:to>
                                    </p:set>
                                    <p:animEffect transition="in" filter="wipe(up)">
                                      <p:cBhvr>
                                        <p:cTn id="17" dur="500"/>
                                        <p:tgtEl>
                                          <p:spTgt spid="4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4557186"/>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DHI Validity</a:t>
            </a:r>
            <a:endParaRPr lang="en-US" dirty="0"/>
          </a:p>
        </p:txBody>
      </p:sp>
      <p:sp>
        <p:nvSpPr>
          <p:cNvPr id="7" name="Text Box 112"/>
          <p:cNvSpPr txBox="1">
            <a:spLocks noChangeArrowheads="1"/>
          </p:cNvSpPr>
          <p:nvPr/>
        </p:nvSpPr>
        <p:spPr bwMode="auto">
          <a:xfrm>
            <a:off x="280167" y="1043644"/>
            <a:ext cx="8122854" cy="3724096"/>
          </a:xfrm>
          <a:prstGeom prst="rect">
            <a:avLst/>
          </a:prstGeom>
          <a:noFill/>
          <a:ln w="9525">
            <a:noFill/>
            <a:miter lim="800000"/>
            <a:headEnd/>
            <a:tailEnd/>
          </a:ln>
        </p:spPr>
        <p:txBody>
          <a:bodyPr wrap="square">
            <a:spAutoFit/>
          </a:bodyPr>
          <a:lstStyle/>
          <a:p>
            <a:pPr lvl="1" indent="-288925">
              <a:spcBef>
                <a:spcPts val="1800"/>
              </a:spcBef>
              <a:buFontTx/>
              <a:buChar char="•"/>
              <a:tabLst>
                <a:tab pos="693738" algn="l"/>
              </a:tabLst>
            </a:pPr>
            <a:r>
              <a:rPr lang="en-US" sz="2200" dirty="0" smtClean="0">
                <a:latin typeface="+mn-lt"/>
              </a:rPr>
              <a:t>If your prospect has one or more DHI characteristics, you 	have to evaluate the validity of these as true HC indicators</a:t>
            </a:r>
            <a:endParaRPr lang="en-US" sz="2200" dirty="0">
              <a:latin typeface="+mn-lt"/>
            </a:endParaRPr>
          </a:p>
          <a:p>
            <a:pPr lvl="1" indent="-288925">
              <a:spcBef>
                <a:spcPts val="1800"/>
              </a:spcBef>
              <a:buFontTx/>
              <a:buChar char="•"/>
              <a:tabLst>
                <a:tab pos="693738" algn="l"/>
              </a:tabLst>
            </a:pPr>
            <a:r>
              <a:rPr lang="en-US" sz="2200" dirty="0" smtClean="0">
                <a:latin typeface="+mn-lt"/>
              </a:rPr>
              <a:t>Three factors need to be considered:</a:t>
            </a:r>
          </a:p>
          <a:p>
            <a:pPr lvl="2" indent="-288925">
              <a:spcBef>
                <a:spcPts val="1800"/>
              </a:spcBef>
              <a:buFont typeface="Calibri" pitchFamily="34" charset="0"/>
              <a:buChar char="–"/>
              <a:tabLst>
                <a:tab pos="693738" algn="l"/>
                <a:tab pos="1198563" algn="l"/>
              </a:tabLst>
            </a:pPr>
            <a:r>
              <a:rPr lang="en-US" sz="2200" dirty="0" smtClean="0">
                <a:latin typeface="+mn-lt"/>
              </a:rPr>
              <a:t>DHI Quality – how good does the DHI appear to be?</a:t>
            </a:r>
          </a:p>
          <a:p>
            <a:pPr lvl="2" indent="-288925">
              <a:spcBef>
                <a:spcPts val="1800"/>
              </a:spcBef>
              <a:buFont typeface="Calibri" pitchFamily="34" charset="0"/>
              <a:buChar char="–"/>
              <a:tabLst>
                <a:tab pos="693738" algn="l"/>
                <a:tab pos="1198563" algn="l"/>
              </a:tabLst>
            </a:pPr>
            <a:r>
              <a:rPr lang="en-US" sz="2200" dirty="0" smtClean="0">
                <a:latin typeface="+mn-lt"/>
              </a:rPr>
              <a:t>DHI Confidence – how confident are you of the data?</a:t>
            </a:r>
          </a:p>
          <a:p>
            <a:pPr lvl="2" indent="-288925">
              <a:spcBef>
                <a:spcPts val="1800"/>
              </a:spcBef>
              <a:buFont typeface="Calibri" pitchFamily="34" charset="0"/>
              <a:buChar char="–"/>
              <a:tabLst>
                <a:tab pos="693738" algn="l"/>
                <a:tab pos="1198563" algn="l"/>
              </a:tabLst>
            </a:pPr>
            <a:r>
              <a:rPr lang="en-US" sz="2200" dirty="0" smtClean="0">
                <a:latin typeface="+mn-lt"/>
              </a:rPr>
              <a:t>DHI Collaboration – how many types of DHI 	characteristics support the validity that HCs are 	present?</a:t>
            </a:r>
            <a:endParaRPr lang="en-US" sz="2200" dirty="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ssolv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ssolve">
                                      <p:cBhvr>
                                        <p:cTn id="22" dur="500"/>
                                        <p:tgtEl>
                                          <p:spTgt spid="7">
                                            <p:txEl>
                                              <p:pRg st="3" end="3"/>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dissolve">
                                      <p:cBhvr>
                                        <p:cTn id="25"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2"/>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DHI Quality</a:t>
            </a:r>
            <a:endParaRPr lang="en-US" dirty="0"/>
          </a:p>
        </p:txBody>
      </p:sp>
      <p:sp>
        <p:nvSpPr>
          <p:cNvPr id="7" name="Text Box 112"/>
          <p:cNvSpPr txBox="1">
            <a:spLocks noChangeArrowheads="1"/>
          </p:cNvSpPr>
          <p:nvPr/>
        </p:nvSpPr>
        <p:spPr bwMode="auto">
          <a:xfrm>
            <a:off x="280167" y="1043644"/>
            <a:ext cx="8122854" cy="4985980"/>
          </a:xfrm>
          <a:prstGeom prst="rect">
            <a:avLst/>
          </a:prstGeom>
          <a:noFill/>
          <a:ln w="9525">
            <a:noFill/>
            <a:miter lim="800000"/>
            <a:headEnd/>
            <a:tailEnd/>
          </a:ln>
        </p:spPr>
        <p:txBody>
          <a:bodyPr wrap="square">
            <a:spAutoFit/>
          </a:bodyPr>
          <a:lstStyle/>
          <a:p>
            <a:pPr lvl="1" indent="-288925">
              <a:spcBef>
                <a:spcPts val="1800"/>
              </a:spcBef>
              <a:buFontTx/>
              <a:buChar char="•"/>
              <a:tabLst>
                <a:tab pos="693738" algn="l"/>
              </a:tabLst>
            </a:pPr>
            <a:r>
              <a:rPr lang="en-US" sz="2200" dirty="0" smtClean="0">
                <a:latin typeface="+mn-lt"/>
              </a:rPr>
              <a:t>What is the quality of each DHI signature?</a:t>
            </a:r>
          </a:p>
          <a:p>
            <a:pPr lvl="2" indent="-288925">
              <a:spcBef>
                <a:spcPts val="1800"/>
              </a:spcBef>
              <a:buFont typeface="Calibri" pitchFamily="34" charset="0"/>
              <a:buChar char="–"/>
              <a:tabLst>
                <a:tab pos="693738" algn="l"/>
              </a:tabLst>
            </a:pPr>
            <a:r>
              <a:rPr lang="en-US" sz="2200" dirty="0" smtClean="0">
                <a:latin typeface="+mn-lt"/>
              </a:rPr>
              <a:t>Amplitude Strength</a:t>
            </a:r>
          </a:p>
          <a:p>
            <a:pPr lvl="2" indent="-288925">
              <a:spcBef>
                <a:spcPts val="1800"/>
              </a:spcBef>
              <a:buFont typeface="Calibri" pitchFamily="34" charset="0"/>
              <a:buChar char="–"/>
              <a:tabLst>
                <a:tab pos="693738" algn="l"/>
              </a:tabLst>
            </a:pPr>
            <a:r>
              <a:rPr lang="en-US" sz="2200" dirty="0" smtClean="0">
                <a:latin typeface="+mn-lt"/>
              </a:rPr>
              <a:t>Impedance Signature</a:t>
            </a:r>
          </a:p>
          <a:p>
            <a:pPr lvl="2" indent="-288925">
              <a:spcBef>
                <a:spcPts val="1800"/>
              </a:spcBef>
              <a:buFont typeface="Calibri" pitchFamily="34" charset="0"/>
              <a:buChar char="–"/>
              <a:tabLst>
                <a:tab pos="693738" algn="l"/>
              </a:tabLst>
            </a:pPr>
            <a:r>
              <a:rPr lang="en-US" sz="2200" dirty="0" smtClean="0">
                <a:latin typeface="+mn-lt"/>
              </a:rPr>
              <a:t>Amplitude vs Offset (AVO) – next lesson</a:t>
            </a:r>
          </a:p>
          <a:p>
            <a:pPr lvl="2" indent="-288925">
              <a:spcBef>
                <a:spcPts val="1800"/>
              </a:spcBef>
              <a:buFont typeface="Calibri" pitchFamily="34" charset="0"/>
              <a:buChar char="–"/>
              <a:tabLst>
                <a:tab pos="693738" algn="l"/>
              </a:tabLst>
            </a:pPr>
            <a:r>
              <a:rPr lang="en-US" sz="2200" dirty="0" smtClean="0">
                <a:latin typeface="+mn-lt"/>
              </a:rPr>
              <a:t>Anomaly Terminations</a:t>
            </a:r>
          </a:p>
          <a:p>
            <a:pPr lvl="2" indent="-288925">
              <a:spcBef>
                <a:spcPts val="1800"/>
              </a:spcBef>
              <a:buFont typeface="Calibri" pitchFamily="34" charset="0"/>
              <a:buChar char="–"/>
              <a:tabLst>
                <a:tab pos="693738" algn="l"/>
              </a:tabLst>
            </a:pPr>
            <a:r>
              <a:rPr lang="en-US" sz="2200" dirty="0" smtClean="0">
                <a:latin typeface="+mn-lt"/>
              </a:rPr>
              <a:t>Lateral Impedance Contrast</a:t>
            </a:r>
          </a:p>
          <a:p>
            <a:pPr lvl="2" indent="-288925">
              <a:spcBef>
                <a:spcPts val="1800"/>
              </a:spcBef>
              <a:buFont typeface="Calibri" pitchFamily="34" charset="0"/>
              <a:buChar char="–"/>
              <a:tabLst>
                <a:tab pos="693738" algn="l"/>
              </a:tabLst>
            </a:pPr>
            <a:r>
              <a:rPr lang="en-US" sz="2200" dirty="0" smtClean="0">
                <a:latin typeface="+mn-lt"/>
              </a:rPr>
              <a:t>Fluid Contact Reflection</a:t>
            </a:r>
          </a:p>
          <a:p>
            <a:pPr lvl="2" indent="-288925">
              <a:spcBef>
                <a:spcPts val="1800"/>
              </a:spcBef>
              <a:buFont typeface="Calibri" pitchFamily="34" charset="0"/>
              <a:buChar char="–"/>
              <a:tabLst>
                <a:tab pos="693738" algn="l"/>
              </a:tabLst>
            </a:pPr>
            <a:r>
              <a:rPr lang="en-US" sz="2200" dirty="0" smtClean="0">
                <a:latin typeface="+mn-lt"/>
              </a:rPr>
              <a:t>Conformance to structure</a:t>
            </a:r>
          </a:p>
          <a:p>
            <a:pPr lvl="2" indent="-288925">
              <a:spcBef>
                <a:spcPts val="1800"/>
              </a:spcBef>
              <a:buFontTx/>
              <a:buChar char="•"/>
              <a:tabLst>
                <a:tab pos="693738" algn="l"/>
              </a:tabLst>
            </a:pPr>
            <a:endParaRPr lang="en-US" sz="2200" dirty="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DHI Confidence</a:t>
            </a:r>
            <a:endParaRPr lang="en-US" dirty="0"/>
          </a:p>
        </p:txBody>
      </p:sp>
      <p:sp>
        <p:nvSpPr>
          <p:cNvPr id="4" name="Text Box 112"/>
          <p:cNvSpPr txBox="1">
            <a:spLocks noChangeArrowheads="1"/>
          </p:cNvSpPr>
          <p:nvPr/>
        </p:nvSpPr>
        <p:spPr bwMode="auto">
          <a:xfrm>
            <a:off x="280167" y="1043644"/>
            <a:ext cx="8122854" cy="4755148"/>
          </a:xfrm>
          <a:prstGeom prst="rect">
            <a:avLst/>
          </a:prstGeom>
          <a:noFill/>
          <a:ln w="9525">
            <a:noFill/>
            <a:miter lim="800000"/>
            <a:headEnd/>
            <a:tailEnd/>
          </a:ln>
        </p:spPr>
        <p:txBody>
          <a:bodyPr wrap="square">
            <a:spAutoFit/>
          </a:bodyPr>
          <a:lstStyle/>
          <a:p>
            <a:pPr lvl="1" indent="-288925">
              <a:spcBef>
                <a:spcPts val="1800"/>
              </a:spcBef>
              <a:buFontTx/>
              <a:buChar char="•"/>
              <a:tabLst>
                <a:tab pos="693738" algn="l"/>
              </a:tabLst>
            </a:pPr>
            <a:r>
              <a:rPr lang="en-US" sz="2200" dirty="0" smtClean="0">
                <a:latin typeface="+mn-lt"/>
              </a:rPr>
              <a:t>What is your confidence in the data that forms the basis of the DHI?</a:t>
            </a:r>
          </a:p>
          <a:p>
            <a:pPr lvl="2" indent="-288925">
              <a:spcBef>
                <a:spcPts val="1800"/>
              </a:spcBef>
              <a:buFont typeface="Calibri" pitchFamily="34" charset="0"/>
              <a:buChar char="–"/>
              <a:tabLst>
                <a:tab pos="693738" algn="l"/>
              </a:tabLst>
            </a:pPr>
            <a:r>
              <a:rPr lang="en-US" sz="2200" dirty="0" smtClean="0">
                <a:latin typeface="+mn-lt"/>
              </a:rPr>
              <a:t>Well Calibration</a:t>
            </a:r>
          </a:p>
          <a:p>
            <a:pPr lvl="2" indent="-288925">
              <a:spcBef>
                <a:spcPts val="1800"/>
              </a:spcBef>
              <a:buFont typeface="Calibri" pitchFamily="34" charset="0"/>
              <a:buChar char="–"/>
              <a:tabLst>
                <a:tab pos="693738" algn="l"/>
              </a:tabLst>
            </a:pPr>
            <a:r>
              <a:rPr lang="en-US" sz="2200" dirty="0" smtClean="0">
                <a:latin typeface="+mn-lt"/>
              </a:rPr>
              <a:t>Physical Property Data</a:t>
            </a:r>
          </a:p>
          <a:p>
            <a:pPr lvl="2" indent="-288925">
              <a:spcBef>
                <a:spcPts val="1800"/>
              </a:spcBef>
              <a:buFont typeface="Calibri" pitchFamily="34" charset="0"/>
              <a:buChar char="–"/>
              <a:tabLst>
                <a:tab pos="693738" algn="l"/>
              </a:tabLst>
            </a:pPr>
            <a:r>
              <a:rPr lang="en-US" sz="2200" dirty="0" smtClean="0">
                <a:latin typeface="+mn-lt"/>
              </a:rPr>
              <a:t>Impedance Signature</a:t>
            </a:r>
          </a:p>
          <a:p>
            <a:pPr lvl="2" indent="-288925">
              <a:spcBef>
                <a:spcPts val="1800"/>
              </a:spcBef>
              <a:buFont typeface="Calibri" pitchFamily="34" charset="0"/>
              <a:buChar char="–"/>
              <a:tabLst>
                <a:tab pos="693738" algn="l"/>
              </a:tabLst>
            </a:pPr>
            <a:r>
              <a:rPr lang="en-US" sz="2200" dirty="0" smtClean="0">
                <a:solidFill>
                  <a:srgbClr val="000000"/>
                </a:solidFill>
                <a:latin typeface="Tahoma"/>
              </a:rPr>
              <a:t>Seismic Data Type (2D or 3D and vintage)</a:t>
            </a:r>
          </a:p>
          <a:p>
            <a:pPr lvl="2" indent="-288925">
              <a:spcBef>
                <a:spcPts val="1800"/>
              </a:spcBef>
              <a:buFont typeface="Calibri" pitchFamily="34" charset="0"/>
              <a:buChar char="–"/>
              <a:tabLst>
                <a:tab pos="693738" algn="l"/>
              </a:tabLst>
            </a:pPr>
            <a:r>
              <a:rPr lang="en-US" sz="2200" dirty="0" smtClean="0">
                <a:latin typeface="+mn-lt"/>
              </a:rPr>
              <a:t>Seismic Data Quality</a:t>
            </a:r>
          </a:p>
          <a:p>
            <a:pPr lvl="2" indent="-288925">
              <a:spcBef>
                <a:spcPts val="1800"/>
              </a:spcBef>
              <a:buFont typeface="Calibri" pitchFamily="34" charset="0"/>
              <a:buChar char="–"/>
              <a:tabLst>
                <a:tab pos="693738" algn="l"/>
              </a:tabLst>
            </a:pPr>
            <a:r>
              <a:rPr lang="en-US" sz="2200" dirty="0" smtClean="0">
                <a:latin typeface="+mn-lt"/>
              </a:rPr>
              <a:t>Seismic Data Quantity</a:t>
            </a:r>
          </a:p>
          <a:p>
            <a:pPr lvl="2" indent="-288925">
              <a:spcBef>
                <a:spcPts val="1800"/>
              </a:spcBef>
              <a:buFontTx/>
              <a:buChar char="•"/>
              <a:tabLst>
                <a:tab pos="693738" algn="l"/>
              </a:tabLst>
            </a:pPr>
            <a:endParaRPr lang="en-US" sz="2200" dirty="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DHI Validity</a:t>
            </a:r>
            <a:endParaRPr lang="en-US" dirty="0"/>
          </a:p>
        </p:txBody>
      </p:sp>
      <p:sp>
        <p:nvSpPr>
          <p:cNvPr id="4" name="Text Box 112"/>
          <p:cNvSpPr txBox="1">
            <a:spLocks noChangeArrowheads="1"/>
          </p:cNvSpPr>
          <p:nvPr/>
        </p:nvSpPr>
        <p:spPr bwMode="auto">
          <a:xfrm>
            <a:off x="280167" y="1043644"/>
            <a:ext cx="8122854" cy="430887"/>
          </a:xfrm>
          <a:prstGeom prst="rect">
            <a:avLst/>
          </a:prstGeom>
          <a:noFill/>
          <a:ln w="9525">
            <a:noFill/>
            <a:miter lim="800000"/>
            <a:headEnd/>
            <a:tailEnd/>
          </a:ln>
        </p:spPr>
        <p:txBody>
          <a:bodyPr wrap="square">
            <a:spAutoFit/>
          </a:bodyPr>
          <a:lstStyle/>
          <a:p>
            <a:pPr lvl="1" indent="-288925">
              <a:spcBef>
                <a:spcPts val="1800"/>
              </a:spcBef>
              <a:tabLst>
                <a:tab pos="693738" algn="l"/>
              </a:tabLst>
            </a:pPr>
            <a:r>
              <a:rPr lang="en-US" sz="2200" dirty="0" smtClean="0">
                <a:latin typeface="+mn-lt"/>
              </a:rPr>
              <a:t>Use the three (3) factors to risk DHI validity:</a:t>
            </a:r>
          </a:p>
        </p:txBody>
      </p:sp>
      <p:grpSp>
        <p:nvGrpSpPr>
          <p:cNvPr id="38" name="Group 37"/>
          <p:cNvGrpSpPr/>
          <p:nvPr/>
        </p:nvGrpSpPr>
        <p:grpSpPr>
          <a:xfrm>
            <a:off x="4618117" y="3237185"/>
            <a:ext cx="3986232" cy="2948837"/>
            <a:chOff x="4618117" y="3237185"/>
            <a:chExt cx="3986232" cy="2948837"/>
          </a:xfrm>
        </p:grpSpPr>
        <p:sp>
          <p:nvSpPr>
            <p:cNvPr id="30" name="Rectangle 29"/>
            <p:cNvSpPr/>
            <p:nvPr/>
          </p:nvSpPr>
          <p:spPr>
            <a:xfrm>
              <a:off x="5024902" y="3237185"/>
              <a:ext cx="3172663" cy="369332"/>
            </a:xfrm>
            <a:prstGeom prst="rect">
              <a:avLst/>
            </a:prstGeom>
            <a:noFill/>
          </p:spPr>
          <p:txBody>
            <a:bodyPr wrap="none">
              <a:spAutoFit/>
            </a:bodyPr>
            <a:lstStyle/>
            <a:p>
              <a:r>
                <a:rPr lang="en-US" sz="1800" b="1" dirty="0" smtClean="0">
                  <a:solidFill>
                    <a:srgbClr val="000000"/>
                  </a:solidFill>
                  <a:latin typeface="+mn-lt"/>
                </a:rPr>
                <a:t>Radar Plot of DHI Validity</a:t>
              </a:r>
              <a:endParaRPr lang="en-US" sz="1800" b="1" dirty="0">
                <a:latin typeface="+mn-lt"/>
              </a:endParaRPr>
            </a:p>
          </p:txBody>
        </p:sp>
        <p:grpSp>
          <p:nvGrpSpPr>
            <p:cNvPr id="10" name="Group 35"/>
            <p:cNvGrpSpPr>
              <a:grpSpLocks noChangeAspect="1"/>
            </p:cNvGrpSpPr>
            <p:nvPr/>
          </p:nvGrpSpPr>
          <p:grpSpPr>
            <a:xfrm>
              <a:off x="4618117" y="3615070"/>
              <a:ext cx="3986232" cy="2570952"/>
              <a:chOff x="4562344" y="3615070"/>
              <a:chExt cx="4286271" cy="2764464"/>
            </a:xfrm>
          </p:grpSpPr>
          <p:sp>
            <p:nvSpPr>
              <p:cNvPr id="35" name="Rectangle 34"/>
              <p:cNvSpPr/>
              <p:nvPr/>
            </p:nvSpPr>
            <p:spPr bwMode="auto">
              <a:xfrm>
                <a:off x="4562344" y="3615070"/>
                <a:ext cx="4286271" cy="2764464"/>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dirty="0" smtClean="0">
                  <a:ln>
                    <a:noFill/>
                  </a:ln>
                  <a:solidFill>
                    <a:schemeClr val="tx1"/>
                  </a:solidFill>
                  <a:effectLst/>
                  <a:latin typeface="Times New Roman" pitchFamily="18" charset="0"/>
                </a:endParaRPr>
              </a:p>
            </p:txBody>
          </p:sp>
          <p:pic>
            <p:nvPicPr>
              <p:cNvPr id="27" name="Picture 16"/>
              <p:cNvPicPr>
                <a:picLocks noChangeAspect="1" noChangeArrowheads="1"/>
              </p:cNvPicPr>
              <p:nvPr/>
            </p:nvPicPr>
            <p:blipFill>
              <a:blip r:embed="rId3" cstate="print"/>
              <a:srcRect l="35119" t="30102" r="34857" b="44968"/>
              <a:stretch>
                <a:fillRect/>
              </a:stretch>
            </p:blipFill>
            <p:spPr bwMode="auto">
              <a:xfrm>
                <a:off x="4637326" y="3721395"/>
                <a:ext cx="4065240" cy="2452634"/>
              </a:xfrm>
              <a:prstGeom prst="rect">
                <a:avLst/>
              </a:prstGeom>
              <a:noFill/>
              <a:ln w="9525">
                <a:noFill/>
                <a:miter lim="800000"/>
                <a:headEnd/>
                <a:tailEnd/>
              </a:ln>
            </p:spPr>
          </p:pic>
          <p:sp>
            <p:nvSpPr>
              <p:cNvPr id="29" name="Rectangle 28"/>
              <p:cNvSpPr/>
              <p:nvPr/>
            </p:nvSpPr>
            <p:spPr>
              <a:xfrm>
                <a:off x="5947739" y="3669782"/>
                <a:ext cx="1620585" cy="330943"/>
              </a:xfrm>
              <a:prstGeom prst="rect">
                <a:avLst/>
              </a:prstGeom>
              <a:solidFill>
                <a:schemeClr val="bg1"/>
              </a:solidFill>
            </p:spPr>
            <p:txBody>
              <a:bodyPr wrap="none">
                <a:spAutoFit/>
              </a:bodyPr>
              <a:lstStyle/>
              <a:p>
                <a:r>
                  <a:rPr lang="en-US" sz="1400" b="1" dirty="0" smtClean="0">
                    <a:solidFill>
                      <a:srgbClr val="000000"/>
                    </a:solidFill>
                    <a:latin typeface="Comic Sans MS" pitchFamily="66" charset="0"/>
                  </a:rPr>
                  <a:t>   Amplitude   </a:t>
                </a:r>
                <a:endParaRPr lang="en-US" sz="1400" b="1" dirty="0">
                  <a:latin typeface="Comic Sans MS" pitchFamily="66" charset="0"/>
                </a:endParaRPr>
              </a:p>
            </p:txBody>
          </p:sp>
          <p:sp>
            <p:nvSpPr>
              <p:cNvPr id="31" name="Rectangle 30"/>
              <p:cNvSpPr/>
              <p:nvPr/>
            </p:nvSpPr>
            <p:spPr>
              <a:xfrm>
                <a:off x="4594705" y="4467062"/>
                <a:ext cx="1079356" cy="562602"/>
              </a:xfrm>
              <a:prstGeom prst="rect">
                <a:avLst/>
              </a:prstGeom>
              <a:solidFill>
                <a:schemeClr val="bg1"/>
              </a:solidFill>
            </p:spPr>
            <p:txBody>
              <a:bodyPr wrap="none">
                <a:spAutoFit/>
              </a:bodyPr>
              <a:lstStyle/>
              <a:p>
                <a:pPr algn="ctr"/>
                <a:r>
                  <a:rPr lang="en-US" sz="1400" b="1" dirty="0" smtClean="0">
                    <a:solidFill>
                      <a:srgbClr val="000000"/>
                    </a:solidFill>
                    <a:latin typeface="Comic Sans MS" pitchFamily="66" charset="0"/>
                  </a:rPr>
                  <a:t>HC</a:t>
                </a:r>
              </a:p>
              <a:p>
                <a:pPr algn="ctr"/>
                <a:r>
                  <a:rPr lang="en-US" sz="1400" b="1" dirty="0" smtClean="0">
                    <a:solidFill>
                      <a:srgbClr val="000000"/>
                    </a:solidFill>
                    <a:latin typeface="Comic Sans MS" pitchFamily="66" charset="0"/>
                  </a:rPr>
                  <a:t>  Contact</a:t>
                </a:r>
                <a:endParaRPr lang="en-US" sz="1400" b="1" dirty="0">
                  <a:latin typeface="Comic Sans MS" pitchFamily="66" charset="0"/>
                </a:endParaRPr>
              </a:p>
            </p:txBody>
          </p:sp>
          <p:sp>
            <p:nvSpPr>
              <p:cNvPr id="32" name="Rectangle 31"/>
              <p:cNvSpPr/>
              <p:nvPr/>
            </p:nvSpPr>
            <p:spPr>
              <a:xfrm>
                <a:off x="7720505" y="4517050"/>
                <a:ext cx="1101763" cy="562602"/>
              </a:xfrm>
              <a:prstGeom prst="rect">
                <a:avLst/>
              </a:prstGeom>
              <a:solidFill>
                <a:schemeClr val="bg1"/>
              </a:solidFill>
            </p:spPr>
            <p:txBody>
              <a:bodyPr wrap="none">
                <a:spAutoFit/>
              </a:bodyPr>
              <a:lstStyle/>
              <a:p>
                <a:pPr algn="ctr"/>
                <a:r>
                  <a:rPr lang="en-US" sz="1400" b="1" dirty="0" smtClean="0">
                    <a:solidFill>
                      <a:srgbClr val="000000"/>
                    </a:solidFill>
                    <a:latin typeface="Comic Sans MS" pitchFamily="66" charset="0"/>
                  </a:rPr>
                  <a:t>Anomaly</a:t>
                </a:r>
              </a:p>
              <a:p>
                <a:pPr algn="ctr"/>
                <a:r>
                  <a:rPr lang="en-US" sz="1400" b="1" dirty="0" smtClean="0">
                    <a:solidFill>
                      <a:srgbClr val="000000"/>
                    </a:solidFill>
                    <a:latin typeface="Comic Sans MS" pitchFamily="66" charset="0"/>
                  </a:rPr>
                  <a:t>Definition</a:t>
                </a:r>
                <a:endParaRPr lang="en-US" sz="1400" b="1" dirty="0">
                  <a:latin typeface="Comic Sans MS" pitchFamily="66" charset="0"/>
                </a:endParaRPr>
              </a:p>
            </p:txBody>
          </p:sp>
          <p:sp>
            <p:nvSpPr>
              <p:cNvPr id="33" name="Rectangle 32"/>
              <p:cNvSpPr/>
              <p:nvPr/>
            </p:nvSpPr>
            <p:spPr>
              <a:xfrm>
                <a:off x="4699647" y="5810618"/>
                <a:ext cx="1362036" cy="562602"/>
              </a:xfrm>
              <a:prstGeom prst="rect">
                <a:avLst/>
              </a:prstGeom>
              <a:solidFill>
                <a:schemeClr val="bg1"/>
              </a:solidFill>
            </p:spPr>
            <p:txBody>
              <a:bodyPr wrap="none">
                <a:spAutoFit/>
              </a:bodyPr>
              <a:lstStyle/>
              <a:p>
                <a:pPr algn="ctr"/>
                <a:r>
                  <a:rPr lang="en-US" sz="1400" b="1" dirty="0" smtClean="0">
                    <a:solidFill>
                      <a:srgbClr val="000000"/>
                    </a:solidFill>
                    <a:latin typeface="Comic Sans MS" pitchFamily="66" charset="0"/>
                  </a:rPr>
                  <a:t>Well</a:t>
                </a:r>
              </a:p>
              <a:p>
                <a:pPr algn="ctr"/>
                <a:r>
                  <a:rPr lang="en-US" sz="1400" b="1" dirty="0" smtClean="0">
                    <a:solidFill>
                      <a:srgbClr val="000000"/>
                    </a:solidFill>
                    <a:latin typeface="Comic Sans MS" pitchFamily="66" charset="0"/>
                  </a:rPr>
                  <a:t>  Calibration</a:t>
                </a:r>
                <a:endParaRPr lang="en-US" sz="1400" b="1" dirty="0">
                  <a:latin typeface="Comic Sans MS" pitchFamily="66" charset="0"/>
                </a:endParaRPr>
              </a:p>
            </p:txBody>
          </p:sp>
          <p:sp>
            <p:nvSpPr>
              <p:cNvPr id="34" name="Rectangle 33"/>
              <p:cNvSpPr/>
              <p:nvPr/>
            </p:nvSpPr>
            <p:spPr>
              <a:xfrm>
                <a:off x="7357078" y="5721620"/>
                <a:ext cx="1048330" cy="562602"/>
              </a:xfrm>
              <a:prstGeom prst="rect">
                <a:avLst/>
              </a:prstGeom>
              <a:solidFill>
                <a:schemeClr val="bg1"/>
              </a:solidFill>
            </p:spPr>
            <p:txBody>
              <a:bodyPr wrap="none">
                <a:spAutoFit/>
              </a:bodyPr>
              <a:lstStyle/>
              <a:p>
                <a:pPr algn="ctr"/>
                <a:r>
                  <a:rPr lang="en-US" sz="1400" b="1" dirty="0" smtClean="0">
                    <a:solidFill>
                      <a:srgbClr val="000000"/>
                    </a:solidFill>
                    <a:latin typeface="Comic Sans MS" pitchFamily="66" charset="0"/>
                  </a:rPr>
                  <a:t>Seismic</a:t>
                </a:r>
              </a:p>
              <a:p>
                <a:pPr algn="ctr"/>
                <a:r>
                  <a:rPr lang="en-US" sz="1400" b="1" dirty="0" smtClean="0">
                    <a:solidFill>
                      <a:srgbClr val="000000"/>
                    </a:solidFill>
                    <a:latin typeface="Comic Sans MS" pitchFamily="66" charset="0"/>
                  </a:rPr>
                  <a:t>Quality  </a:t>
                </a:r>
                <a:endParaRPr lang="en-US" sz="1400" b="1" dirty="0">
                  <a:latin typeface="Comic Sans MS" pitchFamily="66" charset="0"/>
                </a:endParaRPr>
              </a:p>
            </p:txBody>
          </p:sp>
        </p:grpSp>
      </p:grpSp>
      <p:grpSp>
        <p:nvGrpSpPr>
          <p:cNvPr id="36" name="Group 35"/>
          <p:cNvGrpSpPr/>
          <p:nvPr/>
        </p:nvGrpSpPr>
        <p:grpSpPr>
          <a:xfrm>
            <a:off x="464736" y="1784425"/>
            <a:ext cx="3914854" cy="3485741"/>
            <a:chOff x="464736" y="1784425"/>
            <a:chExt cx="3914854" cy="3485741"/>
          </a:xfrm>
        </p:grpSpPr>
        <p:grpSp>
          <p:nvGrpSpPr>
            <p:cNvPr id="2" name="Group 39"/>
            <p:cNvGrpSpPr/>
            <p:nvPr/>
          </p:nvGrpSpPr>
          <p:grpSpPr>
            <a:xfrm>
              <a:off x="553949" y="2238693"/>
              <a:ext cx="3736428" cy="3031473"/>
              <a:chOff x="677917" y="1718441"/>
              <a:chExt cx="3736428" cy="3031473"/>
            </a:xfrm>
          </p:grpSpPr>
          <p:sp>
            <p:nvSpPr>
              <p:cNvPr id="5" name="Rectangle 4"/>
              <p:cNvSpPr/>
              <p:nvPr/>
            </p:nvSpPr>
            <p:spPr bwMode="auto">
              <a:xfrm>
                <a:off x="677917" y="1718441"/>
                <a:ext cx="3736428" cy="2995448"/>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3" name="Group 25"/>
              <p:cNvGrpSpPr/>
              <p:nvPr/>
            </p:nvGrpSpPr>
            <p:grpSpPr>
              <a:xfrm>
                <a:off x="1198179" y="1860331"/>
                <a:ext cx="3026979" cy="2475186"/>
                <a:chOff x="5123793" y="1891862"/>
                <a:chExt cx="3026979" cy="2475186"/>
              </a:xfrm>
            </p:grpSpPr>
            <p:sp>
              <p:nvSpPr>
                <p:cNvPr id="25" name="Rectangle 24"/>
                <p:cNvSpPr/>
                <p:nvPr/>
              </p:nvSpPr>
              <p:spPr bwMode="auto">
                <a:xfrm>
                  <a:off x="5123793" y="1891862"/>
                  <a:ext cx="3026979" cy="2475186"/>
                </a:xfrm>
                <a:prstGeom prst="rect">
                  <a:avLst/>
                </a:prstGeom>
                <a:solidFill>
                  <a:srgbClr val="00B050">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Freeform 23"/>
                <p:cNvSpPr/>
                <p:nvPr/>
              </p:nvSpPr>
              <p:spPr bwMode="auto">
                <a:xfrm>
                  <a:off x="5123793" y="2065284"/>
                  <a:ext cx="2948153" cy="2301764"/>
                </a:xfrm>
                <a:custGeom>
                  <a:avLst/>
                  <a:gdLst>
                    <a:gd name="connsiteX0" fmla="*/ 31531 w 2569779"/>
                    <a:gd name="connsiteY0" fmla="*/ 0 h 2159876"/>
                    <a:gd name="connsiteX1" fmla="*/ 378372 w 2569779"/>
                    <a:gd name="connsiteY1" fmla="*/ 78828 h 2159876"/>
                    <a:gd name="connsiteX2" fmla="*/ 614855 w 2569779"/>
                    <a:gd name="connsiteY2" fmla="*/ 283780 h 2159876"/>
                    <a:gd name="connsiteX3" fmla="*/ 693683 w 2569779"/>
                    <a:gd name="connsiteY3" fmla="*/ 599090 h 2159876"/>
                    <a:gd name="connsiteX4" fmla="*/ 914400 w 2569779"/>
                    <a:gd name="connsiteY4" fmla="*/ 945931 h 2159876"/>
                    <a:gd name="connsiteX5" fmla="*/ 1103586 w 2569779"/>
                    <a:gd name="connsiteY5" fmla="*/ 1229711 h 2159876"/>
                    <a:gd name="connsiteX6" fmla="*/ 1576552 w 2569779"/>
                    <a:gd name="connsiteY6" fmla="*/ 1387366 h 2159876"/>
                    <a:gd name="connsiteX7" fmla="*/ 1749972 w 2569779"/>
                    <a:gd name="connsiteY7" fmla="*/ 1403131 h 2159876"/>
                    <a:gd name="connsiteX8" fmla="*/ 2065283 w 2569779"/>
                    <a:gd name="connsiteY8" fmla="*/ 1418897 h 2159876"/>
                    <a:gd name="connsiteX9" fmla="*/ 2270234 w 2569779"/>
                    <a:gd name="connsiteY9" fmla="*/ 1576552 h 2159876"/>
                    <a:gd name="connsiteX10" fmla="*/ 2538248 w 2569779"/>
                    <a:gd name="connsiteY10" fmla="*/ 2144111 h 2159876"/>
                    <a:gd name="connsiteX11" fmla="*/ 2569779 w 2569779"/>
                    <a:gd name="connsiteY11" fmla="*/ 2159876 h 2159876"/>
                    <a:gd name="connsiteX12" fmla="*/ 0 w 2569779"/>
                    <a:gd name="connsiteY12" fmla="*/ 2159876 h 2159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9779" h="2159876">
                      <a:moveTo>
                        <a:pt x="31531" y="0"/>
                      </a:moveTo>
                      <a:lnTo>
                        <a:pt x="378372" y="78828"/>
                      </a:lnTo>
                      <a:lnTo>
                        <a:pt x="614855" y="283780"/>
                      </a:lnTo>
                      <a:lnTo>
                        <a:pt x="693683" y="599090"/>
                      </a:lnTo>
                      <a:lnTo>
                        <a:pt x="914400" y="945931"/>
                      </a:lnTo>
                      <a:lnTo>
                        <a:pt x="1103586" y="1229711"/>
                      </a:lnTo>
                      <a:lnTo>
                        <a:pt x="1576552" y="1387366"/>
                      </a:lnTo>
                      <a:lnTo>
                        <a:pt x="1749972" y="1403131"/>
                      </a:lnTo>
                      <a:lnTo>
                        <a:pt x="2065283" y="1418897"/>
                      </a:lnTo>
                      <a:lnTo>
                        <a:pt x="2270234" y="1576552"/>
                      </a:lnTo>
                      <a:lnTo>
                        <a:pt x="2538248" y="2144111"/>
                      </a:lnTo>
                      <a:lnTo>
                        <a:pt x="2569779" y="2159876"/>
                      </a:lnTo>
                      <a:lnTo>
                        <a:pt x="0" y="2159876"/>
                      </a:lnTo>
                    </a:path>
                  </a:pathLst>
                </a:custGeom>
                <a:solidFill>
                  <a:srgbClr val="FF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3" name="Freeform 22"/>
                <p:cNvSpPr/>
                <p:nvPr/>
              </p:nvSpPr>
              <p:spPr bwMode="auto">
                <a:xfrm>
                  <a:off x="5123793" y="2822027"/>
                  <a:ext cx="2333297" cy="1545021"/>
                </a:xfrm>
                <a:custGeom>
                  <a:avLst/>
                  <a:gdLst>
                    <a:gd name="connsiteX0" fmla="*/ 0 w 2333297"/>
                    <a:gd name="connsiteY0" fmla="*/ 0 h 1545021"/>
                    <a:gd name="connsiteX1" fmla="*/ 252249 w 2333297"/>
                    <a:gd name="connsiteY1" fmla="*/ 63062 h 1545021"/>
                    <a:gd name="connsiteX2" fmla="*/ 504497 w 2333297"/>
                    <a:gd name="connsiteY2" fmla="*/ 268014 h 1545021"/>
                    <a:gd name="connsiteX3" fmla="*/ 693683 w 2333297"/>
                    <a:gd name="connsiteY3" fmla="*/ 709448 h 1545021"/>
                    <a:gd name="connsiteX4" fmla="*/ 914400 w 2333297"/>
                    <a:gd name="connsiteY4" fmla="*/ 961697 h 1545021"/>
                    <a:gd name="connsiteX5" fmla="*/ 1135118 w 2333297"/>
                    <a:gd name="connsiteY5" fmla="*/ 1087821 h 1545021"/>
                    <a:gd name="connsiteX6" fmla="*/ 1387366 w 2333297"/>
                    <a:gd name="connsiteY6" fmla="*/ 1182414 h 1545021"/>
                    <a:gd name="connsiteX7" fmla="*/ 1765738 w 2333297"/>
                    <a:gd name="connsiteY7" fmla="*/ 1245476 h 1545021"/>
                    <a:gd name="connsiteX8" fmla="*/ 2207173 w 2333297"/>
                    <a:gd name="connsiteY8" fmla="*/ 1340069 h 1545021"/>
                    <a:gd name="connsiteX9" fmla="*/ 2333297 w 2333297"/>
                    <a:gd name="connsiteY9" fmla="*/ 1545021 h 1545021"/>
                    <a:gd name="connsiteX10" fmla="*/ 31531 w 2333297"/>
                    <a:gd name="connsiteY10" fmla="*/ 1545021 h 15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3297" h="1545021">
                      <a:moveTo>
                        <a:pt x="0" y="0"/>
                      </a:moveTo>
                      <a:lnTo>
                        <a:pt x="252249" y="63062"/>
                      </a:lnTo>
                      <a:lnTo>
                        <a:pt x="504497" y="268014"/>
                      </a:lnTo>
                      <a:lnTo>
                        <a:pt x="693683" y="709448"/>
                      </a:lnTo>
                      <a:lnTo>
                        <a:pt x="914400" y="961697"/>
                      </a:lnTo>
                      <a:lnTo>
                        <a:pt x="1135118" y="1087821"/>
                      </a:lnTo>
                      <a:lnTo>
                        <a:pt x="1387366" y="1182414"/>
                      </a:lnTo>
                      <a:lnTo>
                        <a:pt x="1765738" y="1245476"/>
                      </a:lnTo>
                      <a:lnTo>
                        <a:pt x="2207173" y="1340069"/>
                      </a:lnTo>
                      <a:lnTo>
                        <a:pt x="2333297" y="1545021"/>
                      </a:lnTo>
                      <a:lnTo>
                        <a:pt x="31531" y="1545021"/>
                      </a:lnTo>
                    </a:path>
                  </a:pathLst>
                </a:custGeom>
                <a:solidFill>
                  <a:srgbClr val="FF818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grpSp>
            <p:nvGrpSpPr>
              <p:cNvPr id="6" name="Group 9"/>
              <p:cNvGrpSpPr/>
              <p:nvPr/>
            </p:nvGrpSpPr>
            <p:grpSpPr>
              <a:xfrm>
                <a:off x="1213945" y="1813034"/>
                <a:ext cx="3058509" cy="2554014"/>
                <a:chOff x="5076497" y="2096814"/>
                <a:chExt cx="2286000" cy="2286000"/>
              </a:xfrm>
            </p:grpSpPr>
            <p:cxnSp>
              <p:nvCxnSpPr>
                <p:cNvPr id="7" name="Straight Connector 6"/>
                <p:cNvCxnSpPr/>
                <p:nvPr/>
              </p:nvCxnSpPr>
              <p:spPr bwMode="auto">
                <a:xfrm>
                  <a:off x="5076497" y="2096814"/>
                  <a:ext cx="0" cy="2286000"/>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rot="5400000">
                  <a:off x="6219497" y="3239814"/>
                  <a:ext cx="0" cy="2286000"/>
                </a:xfrm>
                <a:prstGeom prst="line">
                  <a:avLst/>
                </a:prstGeom>
                <a:solidFill>
                  <a:schemeClr val="accent1"/>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Rectangle 10"/>
              <p:cNvSpPr/>
              <p:nvPr/>
            </p:nvSpPr>
            <p:spPr>
              <a:xfrm>
                <a:off x="1213118" y="4380582"/>
                <a:ext cx="1569660" cy="369332"/>
              </a:xfrm>
              <a:prstGeom prst="rect">
                <a:avLst/>
              </a:prstGeom>
            </p:spPr>
            <p:txBody>
              <a:bodyPr wrap="none">
                <a:spAutoFit/>
              </a:bodyPr>
              <a:lstStyle/>
              <a:p>
                <a:r>
                  <a:rPr lang="en-US" sz="1800" b="1" dirty="0" smtClean="0">
                    <a:solidFill>
                      <a:srgbClr val="000000"/>
                    </a:solidFill>
                    <a:latin typeface="Comic Sans MS" pitchFamily="66" charset="0"/>
                  </a:rPr>
                  <a:t>DHI Quality</a:t>
                </a:r>
                <a:endParaRPr lang="en-US" sz="1800" b="1" dirty="0">
                  <a:latin typeface="Comic Sans MS" pitchFamily="66" charset="0"/>
                </a:endParaRPr>
              </a:p>
            </p:txBody>
          </p:sp>
          <p:sp>
            <p:nvSpPr>
              <p:cNvPr id="12" name="Rectangle 11"/>
              <p:cNvSpPr/>
              <p:nvPr/>
            </p:nvSpPr>
            <p:spPr>
              <a:xfrm rot="16200000">
                <a:off x="-75517" y="3270636"/>
                <a:ext cx="2055371" cy="369332"/>
              </a:xfrm>
              <a:prstGeom prst="rect">
                <a:avLst/>
              </a:prstGeom>
            </p:spPr>
            <p:txBody>
              <a:bodyPr wrap="none">
                <a:spAutoFit/>
              </a:bodyPr>
              <a:lstStyle/>
              <a:p>
                <a:r>
                  <a:rPr lang="en-US" sz="1800" b="1" dirty="0" smtClean="0">
                    <a:solidFill>
                      <a:srgbClr val="000000"/>
                    </a:solidFill>
                    <a:latin typeface="Comic Sans MS" pitchFamily="66" charset="0"/>
                  </a:rPr>
                  <a:t>DHI Confidence </a:t>
                </a:r>
                <a:endParaRPr lang="en-US" sz="1800" b="1" dirty="0">
                  <a:latin typeface="Comic Sans MS" pitchFamily="66" charset="0"/>
                </a:endParaRPr>
              </a:p>
            </p:txBody>
          </p:sp>
          <p:cxnSp>
            <p:nvCxnSpPr>
              <p:cNvPr id="14" name="Straight Arrow Connector 13"/>
              <p:cNvCxnSpPr/>
              <p:nvPr/>
            </p:nvCxnSpPr>
            <p:spPr bwMode="auto">
              <a:xfrm flipH="1">
                <a:off x="2870791" y="4572000"/>
                <a:ext cx="834104" cy="0"/>
              </a:xfrm>
              <a:prstGeom prst="straightConnector1">
                <a:avLst/>
              </a:prstGeom>
              <a:solidFill>
                <a:schemeClr val="accent1"/>
              </a:solidFill>
              <a:ln w="57150"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rot="16200000" flipH="1">
                <a:off x="719591" y="2231241"/>
                <a:ext cx="488730" cy="0"/>
              </a:xfrm>
              <a:prstGeom prst="straightConnector1">
                <a:avLst/>
              </a:prstGeom>
              <a:solidFill>
                <a:schemeClr val="accent1"/>
              </a:solidFill>
              <a:ln w="57150"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p:nvSpPr>
            <p:spPr>
              <a:xfrm>
                <a:off x="1221604" y="3534897"/>
                <a:ext cx="867545" cy="830997"/>
              </a:xfrm>
              <a:prstGeom prst="rect">
                <a:avLst/>
              </a:prstGeom>
              <a:noFill/>
            </p:spPr>
            <p:txBody>
              <a:bodyPr wrap="none" lIns="91440" tIns="45720" rIns="91440" bIns="45720">
                <a:spAutoFit/>
              </a:bodyPr>
              <a:lstStyle/>
              <a:p>
                <a:pPr algn="ctr"/>
                <a:r>
                  <a:rPr lang="en-US" b="1" cap="none" spc="0" dirty="0" smtClean="0">
                    <a:ln w="19050" cmpd="sng">
                      <a:solidFill>
                        <a:srgbClr val="C00000"/>
                      </a:solidFill>
                      <a:prstDash val="solid"/>
                    </a:ln>
                    <a:solidFill>
                      <a:schemeClr val="bg1"/>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High</a:t>
                </a:r>
              </a:p>
              <a:p>
                <a:pPr algn="ctr"/>
                <a:r>
                  <a:rPr lang="en-US" b="1" dirty="0" smtClean="0">
                    <a:ln w="19050" cmpd="sng">
                      <a:solidFill>
                        <a:srgbClr val="C00000"/>
                      </a:solidFill>
                      <a:prstDash val="solid"/>
                    </a:ln>
                    <a:solidFill>
                      <a:schemeClr val="bg1"/>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Risk</a:t>
                </a:r>
                <a:endParaRPr lang="en-US" b="1" cap="none" spc="0" dirty="0">
                  <a:ln w="19050" cmpd="sng">
                    <a:solidFill>
                      <a:srgbClr val="C00000"/>
                    </a:solidFill>
                    <a:prstDash val="solid"/>
                  </a:ln>
                  <a:solidFill>
                    <a:schemeClr val="bg1"/>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sp>
            <p:nvSpPr>
              <p:cNvPr id="19" name="Rectangle 18"/>
              <p:cNvSpPr/>
              <p:nvPr/>
            </p:nvSpPr>
            <p:spPr>
              <a:xfrm>
                <a:off x="2801727" y="2205335"/>
                <a:ext cx="944489" cy="954107"/>
              </a:xfrm>
              <a:prstGeom prst="rect">
                <a:avLst/>
              </a:prstGeom>
              <a:noFill/>
            </p:spPr>
            <p:txBody>
              <a:bodyPr wrap="none" lIns="91440" tIns="45720" rIns="91440" bIns="45720">
                <a:spAutoFit/>
              </a:bodyPr>
              <a:lstStyle/>
              <a:p>
                <a:pPr algn="ctr"/>
                <a:r>
                  <a:rPr lang="en-US" sz="2800" b="1" dirty="0" smtClean="0">
                    <a:ln w="31550" cmpd="sng">
                      <a:solidFill>
                        <a:srgbClr val="003300"/>
                      </a:solidFill>
                      <a:prstDash val="solid"/>
                    </a:ln>
                    <a:solidFill>
                      <a:srgbClr val="CC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Low</a:t>
                </a:r>
                <a:endParaRPr lang="en-US" sz="2800" b="1" cap="none" spc="0" dirty="0" smtClean="0">
                  <a:ln w="31550" cmpd="sng">
                    <a:solidFill>
                      <a:srgbClr val="003300"/>
                    </a:solidFill>
                    <a:prstDash val="solid"/>
                  </a:ln>
                  <a:solidFill>
                    <a:srgbClr val="CCFF99"/>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a:p>
                <a:pPr algn="ctr"/>
                <a:r>
                  <a:rPr lang="en-US" sz="2800" b="1" dirty="0" smtClean="0">
                    <a:ln w="31550" cmpd="sng">
                      <a:solidFill>
                        <a:srgbClr val="003300"/>
                      </a:solidFill>
                      <a:prstDash val="solid"/>
                    </a:ln>
                    <a:solidFill>
                      <a:srgbClr val="CC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Risk</a:t>
                </a:r>
                <a:endParaRPr lang="en-US" sz="2800" b="1" cap="none" spc="0" dirty="0">
                  <a:ln w="31550" cmpd="sng">
                    <a:solidFill>
                      <a:srgbClr val="003300"/>
                    </a:solidFill>
                    <a:prstDash val="solid"/>
                  </a:ln>
                  <a:solidFill>
                    <a:srgbClr val="CCFF99"/>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grpSp>
        <p:sp>
          <p:nvSpPr>
            <p:cNvPr id="37" name="Rectangle 36"/>
            <p:cNvSpPr/>
            <p:nvPr/>
          </p:nvSpPr>
          <p:spPr>
            <a:xfrm>
              <a:off x="464736" y="1784425"/>
              <a:ext cx="3914854" cy="369332"/>
            </a:xfrm>
            <a:prstGeom prst="rect">
              <a:avLst/>
            </a:prstGeom>
            <a:noFill/>
          </p:spPr>
          <p:txBody>
            <a:bodyPr wrap="none">
              <a:spAutoFit/>
            </a:bodyPr>
            <a:lstStyle/>
            <a:p>
              <a:r>
                <a:rPr lang="en-US" sz="1800" b="1" dirty="0" smtClean="0">
                  <a:solidFill>
                    <a:srgbClr val="000000"/>
                  </a:solidFill>
                  <a:latin typeface="+mn-lt"/>
                </a:rPr>
                <a:t>Quality vs Confidence Cross Plot</a:t>
              </a:r>
              <a:endParaRPr lang="en-US" sz="1800" b="1" dirty="0">
                <a:latin typeface="+mn-lt"/>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linds(horizont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linds(horizontal)">
                                      <p:cBhvr>
                                        <p:cTn id="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type="title"/>
          </p:nvPr>
        </p:nvSpPr>
        <p:spPr/>
        <p:txBody>
          <a:bodyPr/>
          <a:lstStyle/>
          <a:p>
            <a:r>
              <a:rPr lang="en-US" dirty="0" smtClean="0"/>
              <a:t>Outline</a:t>
            </a:r>
          </a:p>
        </p:txBody>
      </p:sp>
      <p:sp>
        <p:nvSpPr>
          <p:cNvPr id="6147" name="Text Box 2"/>
          <p:cNvSpPr txBox="1">
            <a:spLocks noChangeArrowheads="1"/>
          </p:cNvSpPr>
          <p:nvPr/>
        </p:nvSpPr>
        <p:spPr bwMode="auto">
          <a:xfrm>
            <a:off x="822486" y="1090747"/>
            <a:ext cx="4783425" cy="5253746"/>
          </a:xfrm>
          <a:prstGeom prst="rect">
            <a:avLst/>
          </a:prstGeom>
          <a:noFill/>
          <a:ln w="9525">
            <a:noFill/>
            <a:miter lim="800000"/>
            <a:headEnd/>
            <a:tailEnd/>
          </a:ln>
        </p:spPr>
        <p:txBody>
          <a:bodyPr wrap="none">
            <a:spAutoFit/>
          </a:bodyPr>
          <a:lstStyle/>
          <a:p>
            <a:pPr indent="287338">
              <a:spcBef>
                <a:spcPct val="70000"/>
              </a:spcBef>
              <a:buFontTx/>
              <a:buChar char="•"/>
            </a:pPr>
            <a:r>
              <a:rPr lang="en-US" sz="2600" dirty="0" smtClean="0">
                <a:latin typeface="+mn-lt"/>
              </a:rPr>
              <a:t>What is a DHI?</a:t>
            </a:r>
          </a:p>
          <a:p>
            <a:pPr indent="287338">
              <a:spcBef>
                <a:spcPct val="70000"/>
              </a:spcBef>
              <a:buFontTx/>
              <a:buChar char="•"/>
            </a:pPr>
            <a:r>
              <a:rPr lang="en-US" sz="2600" dirty="0" smtClean="0">
                <a:latin typeface="+mn-lt"/>
              </a:rPr>
              <a:t>Rock &amp; Fluid Properties</a:t>
            </a:r>
          </a:p>
          <a:p>
            <a:pPr indent="287338">
              <a:spcBef>
                <a:spcPct val="70000"/>
              </a:spcBef>
              <a:buFontTx/>
              <a:buChar char="•"/>
            </a:pPr>
            <a:r>
              <a:rPr lang="en-US" sz="2600" dirty="0" smtClean="0">
                <a:latin typeface="+mn-lt"/>
              </a:rPr>
              <a:t>DHI Analysis</a:t>
            </a:r>
          </a:p>
          <a:p>
            <a:pPr indent="287338">
              <a:spcBef>
                <a:spcPct val="70000"/>
              </a:spcBef>
              <a:buFontTx/>
              <a:buChar char="•"/>
            </a:pPr>
            <a:r>
              <a:rPr lang="en-US" sz="2600" dirty="0" smtClean="0">
                <a:latin typeface="+mn-lt"/>
              </a:rPr>
              <a:t>DHI Characteristics</a:t>
            </a:r>
          </a:p>
          <a:p>
            <a:pPr indent="287338">
              <a:spcBef>
                <a:spcPct val="70000"/>
              </a:spcBef>
              <a:buFontTx/>
              <a:buChar char="•"/>
            </a:pPr>
            <a:r>
              <a:rPr lang="en-US" sz="2600" dirty="0" smtClean="0">
                <a:latin typeface="+mn-lt"/>
              </a:rPr>
              <a:t>Predicting Seismic Responses</a:t>
            </a:r>
          </a:p>
          <a:p>
            <a:pPr indent="287338">
              <a:spcBef>
                <a:spcPct val="70000"/>
              </a:spcBef>
              <a:buFontTx/>
              <a:buChar char="•"/>
            </a:pPr>
            <a:r>
              <a:rPr lang="en-US" sz="2600" dirty="0" smtClean="0">
                <a:latin typeface="+mn-lt"/>
              </a:rPr>
              <a:t>DHI Validity</a:t>
            </a:r>
          </a:p>
          <a:p>
            <a:pPr indent="287338">
              <a:spcBef>
                <a:spcPct val="70000"/>
              </a:spcBef>
              <a:buFontTx/>
              <a:buChar char="•"/>
            </a:pPr>
            <a:r>
              <a:rPr lang="en-US" sz="2600" dirty="0" smtClean="0">
                <a:latin typeface="+mn-lt"/>
              </a:rPr>
              <a:t>Advanced Methods</a:t>
            </a:r>
          </a:p>
          <a:p>
            <a:pPr indent="287338">
              <a:spcBef>
                <a:spcPct val="70000"/>
              </a:spcBef>
              <a:buFontTx/>
              <a:buChar char="•"/>
            </a:pPr>
            <a:r>
              <a:rPr lang="en-US" sz="2600" dirty="0" smtClean="0">
                <a:latin typeface="+mn-lt"/>
              </a:rPr>
              <a:t>Pitfalls</a:t>
            </a:r>
            <a:endParaRPr lang="en-US" sz="2600" dirty="0">
              <a:latin typeface="+mn-lt"/>
            </a:endParaRPr>
          </a:p>
        </p:txBody>
      </p:sp>
      <p:sp>
        <p:nvSpPr>
          <p:cNvPr id="6149" name="AutoShape 4"/>
          <p:cNvSpPr>
            <a:spLocks noChangeArrowheads="1"/>
          </p:cNvSpPr>
          <p:nvPr/>
        </p:nvSpPr>
        <p:spPr bwMode="auto">
          <a:xfrm>
            <a:off x="274559" y="5208115"/>
            <a:ext cx="518161" cy="341312"/>
          </a:xfrm>
          <a:prstGeom prst="rightArrow">
            <a:avLst>
              <a:gd name="adj1" fmla="val 50000"/>
              <a:gd name="adj2" fmla="val 33854"/>
            </a:avLst>
          </a:prstGeom>
          <a:solidFill>
            <a:srgbClr val="FFFF00"/>
          </a:solidFill>
          <a:ln w="28575">
            <a:solidFill>
              <a:srgbClr val="C00000"/>
            </a:solidFill>
            <a:miter lim="800000"/>
            <a:headEnd/>
            <a:tailEnd/>
          </a:ln>
        </p:spPr>
        <p:txBody>
          <a:bodyPr wrap="none" anchor="ctr"/>
          <a:lstStyle/>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Using a Vp/Vs Ratio</a:t>
            </a:r>
          </a:p>
        </p:txBody>
      </p:sp>
      <p:pic>
        <p:nvPicPr>
          <p:cNvPr id="31748" name="Picture 3" descr="2236_bot_left_hi.jpg"/>
          <p:cNvPicPr>
            <a:picLocks noChangeAspect="1"/>
          </p:cNvPicPr>
          <p:nvPr/>
        </p:nvPicPr>
        <p:blipFill>
          <a:blip r:embed="rId3" cstate="print"/>
          <a:srcRect/>
          <a:stretch>
            <a:fillRect/>
          </a:stretch>
        </p:blipFill>
        <p:spPr bwMode="auto">
          <a:xfrm>
            <a:off x="665163" y="1127125"/>
            <a:ext cx="3629025" cy="3752850"/>
          </a:xfrm>
          <a:prstGeom prst="rect">
            <a:avLst/>
          </a:prstGeom>
          <a:noFill/>
          <a:ln w="9525">
            <a:noFill/>
            <a:miter lim="800000"/>
            <a:headEnd/>
            <a:tailEnd/>
          </a:ln>
        </p:spPr>
      </p:pic>
      <p:pic>
        <p:nvPicPr>
          <p:cNvPr id="31749" name="Picture 4" descr="2237_bot_right_hi.jpg"/>
          <p:cNvPicPr>
            <a:picLocks noChangeAspect="1"/>
          </p:cNvPicPr>
          <p:nvPr/>
        </p:nvPicPr>
        <p:blipFill>
          <a:blip r:embed="rId4" cstate="print"/>
          <a:srcRect/>
          <a:stretch>
            <a:fillRect/>
          </a:stretch>
        </p:blipFill>
        <p:spPr bwMode="auto">
          <a:xfrm>
            <a:off x="4943475" y="1127125"/>
            <a:ext cx="3629025" cy="3752850"/>
          </a:xfrm>
          <a:prstGeom prst="rect">
            <a:avLst/>
          </a:prstGeom>
          <a:noFill/>
          <a:ln w="9525">
            <a:noFill/>
            <a:miter lim="800000"/>
            <a:headEnd/>
            <a:tailEnd/>
          </a:ln>
        </p:spPr>
      </p:pic>
      <p:sp>
        <p:nvSpPr>
          <p:cNvPr id="31750" name="TextBox 6"/>
          <p:cNvSpPr txBox="1">
            <a:spLocks noChangeArrowheads="1"/>
          </p:cNvSpPr>
          <p:nvPr/>
        </p:nvSpPr>
        <p:spPr bwMode="auto">
          <a:xfrm>
            <a:off x="4989513" y="4903788"/>
            <a:ext cx="3536950" cy="1006475"/>
          </a:xfrm>
          <a:prstGeom prst="rect">
            <a:avLst/>
          </a:prstGeom>
          <a:noFill/>
          <a:ln w="9525">
            <a:noFill/>
            <a:miter lim="800000"/>
            <a:headEnd/>
            <a:tailEnd/>
          </a:ln>
        </p:spPr>
        <p:txBody>
          <a:bodyPr>
            <a:spAutoFit/>
          </a:bodyPr>
          <a:lstStyle/>
          <a:p>
            <a:pPr marL="236538" indent="-236538"/>
            <a:r>
              <a:rPr lang="en-US" sz="2000" dirty="0">
                <a:latin typeface="+mn-lt"/>
              </a:rPr>
              <a:t>In this display, green (low Vp/Vs) indicates good sand with HCs</a:t>
            </a:r>
          </a:p>
        </p:txBody>
      </p:sp>
      <p:sp>
        <p:nvSpPr>
          <p:cNvPr id="31751" name="TextBox 7"/>
          <p:cNvSpPr txBox="1">
            <a:spLocks noChangeArrowheads="1"/>
          </p:cNvSpPr>
          <p:nvPr/>
        </p:nvSpPr>
        <p:spPr bwMode="auto">
          <a:xfrm>
            <a:off x="531813" y="4903788"/>
            <a:ext cx="3895725" cy="1006475"/>
          </a:xfrm>
          <a:prstGeom prst="rect">
            <a:avLst/>
          </a:prstGeom>
          <a:noFill/>
          <a:ln w="9525">
            <a:noFill/>
            <a:miter lim="800000"/>
            <a:headEnd/>
            <a:tailEnd/>
          </a:ln>
        </p:spPr>
        <p:txBody>
          <a:bodyPr>
            <a:spAutoFit/>
          </a:bodyPr>
          <a:lstStyle/>
          <a:p>
            <a:pPr marL="236538" indent="-236538"/>
            <a:r>
              <a:rPr lang="en-US" sz="2000" dirty="0">
                <a:latin typeface="+mn-lt"/>
              </a:rPr>
              <a:t>Typical display where colors emphasize very negative amplitudes (low impedance)</a:t>
            </a:r>
          </a:p>
        </p:txBody>
      </p:sp>
      <p:sp>
        <p:nvSpPr>
          <p:cNvPr id="31752" name="TextBox 7"/>
          <p:cNvSpPr txBox="1">
            <a:spLocks noChangeArrowheads="1"/>
          </p:cNvSpPr>
          <p:nvPr/>
        </p:nvSpPr>
        <p:spPr bwMode="auto">
          <a:xfrm>
            <a:off x="646113" y="6057900"/>
            <a:ext cx="8056562" cy="338554"/>
          </a:xfrm>
          <a:prstGeom prst="rect">
            <a:avLst/>
          </a:prstGeom>
          <a:noFill/>
          <a:ln w="9525">
            <a:noFill/>
            <a:miter lim="800000"/>
            <a:headEnd/>
            <a:tailEnd/>
          </a:ln>
        </p:spPr>
        <p:txBody>
          <a:bodyPr>
            <a:spAutoFit/>
          </a:bodyPr>
          <a:lstStyle/>
          <a:p>
            <a:r>
              <a:rPr lang="en-US" sz="1600" dirty="0">
                <a:solidFill>
                  <a:srgbClr val="0000FF"/>
                </a:solidFill>
                <a:latin typeface="+mn-lt"/>
                <a:cs typeface="Shruti" pitchFamily="2" charset="0"/>
              </a:rPr>
              <a:t>www.cggveritas.com/default.a...07&amp;lang=1</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3" name="Picture 4" descr="technology-seabed.jpg"/>
          <p:cNvPicPr>
            <a:picLocks noChangeAspect="1"/>
          </p:cNvPicPr>
          <p:nvPr/>
        </p:nvPicPr>
        <p:blipFill>
          <a:blip r:embed="rId3" cstate="print"/>
          <a:srcRect/>
          <a:stretch>
            <a:fillRect/>
          </a:stretch>
        </p:blipFill>
        <p:spPr bwMode="auto">
          <a:xfrm>
            <a:off x="463667" y="863600"/>
            <a:ext cx="5122397" cy="3966400"/>
          </a:xfrm>
          <a:prstGeom prst="rect">
            <a:avLst/>
          </a:prstGeom>
          <a:solidFill>
            <a:srgbClr val="CFEFFD"/>
          </a:solidFill>
          <a:ln w="9525">
            <a:noFill/>
            <a:miter lim="800000"/>
            <a:headEnd/>
            <a:tailEnd/>
          </a:ln>
        </p:spPr>
      </p:pic>
      <p:sp>
        <p:nvSpPr>
          <p:cNvPr id="34824" name="Freeform 7"/>
          <p:cNvSpPr>
            <a:spLocks/>
          </p:cNvSpPr>
          <p:nvPr/>
        </p:nvSpPr>
        <p:spPr bwMode="auto">
          <a:xfrm>
            <a:off x="422529" y="863600"/>
            <a:ext cx="5177378" cy="3956373"/>
          </a:xfrm>
          <a:custGeom>
            <a:avLst/>
            <a:gdLst>
              <a:gd name="T0" fmla="*/ 30480 w 5699760"/>
              <a:gd name="T1" fmla="*/ 0 h 4556760"/>
              <a:gd name="T2" fmla="*/ 5699760 w 5699760"/>
              <a:gd name="T3" fmla="*/ 0 h 4556760"/>
              <a:gd name="T4" fmla="*/ 5684520 w 5699760"/>
              <a:gd name="T5" fmla="*/ 4556760 h 4556760"/>
              <a:gd name="T6" fmla="*/ 2255520 w 5699760"/>
              <a:gd name="T7" fmla="*/ 4526280 h 4556760"/>
              <a:gd name="T8" fmla="*/ 2240280 w 5699760"/>
              <a:gd name="T9" fmla="*/ 4495800 h 4556760"/>
              <a:gd name="T10" fmla="*/ 5608320 w 5699760"/>
              <a:gd name="T11" fmla="*/ 3063240 h 4556760"/>
              <a:gd name="T12" fmla="*/ 5638800 w 5699760"/>
              <a:gd name="T13" fmla="*/ 1737360 h 4556760"/>
              <a:gd name="T14" fmla="*/ 4191000 w 5699760"/>
              <a:gd name="T15" fmla="*/ 1554480 h 4556760"/>
              <a:gd name="T16" fmla="*/ 4191000 w 5699760"/>
              <a:gd name="T17" fmla="*/ 1203960 h 4556760"/>
              <a:gd name="T18" fmla="*/ 5608320 w 5699760"/>
              <a:gd name="T19" fmla="*/ 1097280 h 4556760"/>
              <a:gd name="T20" fmla="*/ 5608320 w 5699760"/>
              <a:gd name="T21" fmla="*/ 1036320 h 4556760"/>
              <a:gd name="T22" fmla="*/ 4191000 w 5699760"/>
              <a:gd name="T23" fmla="*/ 944880 h 4556760"/>
              <a:gd name="T24" fmla="*/ 4206241 w 5699760"/>
              <a:gd name="T25" fmla="*/ 533400 h 4556760"/>
              <a:gd name="T26" fmla="*/ 0 w 5699760"/>
              <a:gd name="T27" fmla="*/ 365760 h 45567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99760"/>
              <a:gd name="T43" fmla="*/ 0 h 4556760"/>
              <a:gd name="T44" fmla="*/ 5699760 w 5699760"/>
              <a:gd name="T45" fmla="*/ 4556760 h 45567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99760" h="4556760">
                <a:moveTo>
                  <a:pt x="30480" y="0"/>
                </a:moveTo>
                <a:lnTo>
                  <a:pt x="5699760" y="0"/>
                </a:lnTo>
                <a:lnTo>
                  <a:pt x="5684520" y="4556760"/>
                </a:lnTo>
                <a:lnTo>
                  <a:pt x="2255520" y="4526280"/>
                </a:lnTo>
                <a:lnTo>
                  <a:pt x="2240280" y="4495800"/>
                </a:lnTo>
                <a:lnTo>
                  <a:pt x="5608320" y="3063240"/>
                </a:lnTo>
                <a:lnTo>
                  <a:pt x="5638800" y="1737360"/>
                </a:lnTo>
                <a:lnTo>
                  <a:pt x="4191000" y="1554480"/>
                </a:lnTo>
                <a:lnTo>
                  <a:pt x="4191000" y="1203960"/>
                </a:lnTo>
                <a:lnTo>
                  <a:pt x="5608320" y="1097280"/>
                </a:lnTo>
                <a:lnTo>
                  <a:pt x="5608320" y="1036320"/>
                </a:lnTo>
                <a:lnTo>
                  <a:pt x="4191000" y="944880"/>
                </a:lnTo>
                <a:lnTo>
                  <a:pt x="4206240" y="533400"/>
                </a:lnTo>
                <a:lnTo>
                  <a:pt x="0" y="365760"/>
                </a:lnTo>
              </a:path>
            </a:pathLst>
          </a:custGeom>
          <a:solidFill>
            <a:srgbClr val="CFEFFD"/>
          </a:solidFill>
          <a:ln w="9525" cap="flat" cmpd="sng" algn="ctr">
            <a:noFill/>
            <a:prstDash val="solid"/>
            <a:round/>
            <a:headEnd type="none" w="med" len="med"/>
            <a:tailEnd type="none" w="med" len="med"/>
          </a:ln>
        </p:spPr>
        <p:txBody>
          <a:bodyPr/>
          <a:lstStyle/>
          <a:p>
            <a:endParaRPr lang="en-US" dirty="0"/>
          </a:p>
        </p:txBody>
      </p:sp>
      <p:sp>
        <p:nvSpPr>
          <p:cNvPr id="34825" name="Freeform 8"/>
          <p:cNvSpPr>
            <a:spLocks/>
          </p:cNvSpPr>
          <p:nvPr/>
        </p:nvSpPr>
        <p:spPr bwMode="auto">
          <a:xfrm>
            <a:off x="381000" y="1129679"/>
            <a:ext cx="2145705" cy="3804928"/>
          </a:xfrm>
          <a:custGeom>
            <a:avLst/>
            <a:gdLst>
              <a:gd name="T0" fmla="*/ 167640 w 2362200"/>
              <a:gd name="T1" fmla="*/ 76200 h 4358640"/>
              <a:gd name="T2" fmla="*/ 487680 w 2362200"/>
              <a:gd name="T3" fmla="*/ 2880360 h 4358640"/>
              <a:gd name="T4" fmla="*/ 2301240 w 2362200"/>
              <a:gd name="T5" fmla="*/ 4175755 h 4358640"/>
              <a:gd name="T6" fmla="*/ 2362200 w 2362200"/>
              <a:gd name="T7" fmla="*/ 4343400 h 4358640"/>
              <a:gd name="T8" fmla="*/ 30480 w 2362200"/>
              <a:gd name="T9" fmla="*/ 4358640 h 4358640"/>
              <a:gd name="T10" fmla="*/ 0 w 2362200"/>
              <a:gd name="T11" fmla="*/ 0 h 4358640"/>
              <a:gd name="T12" fmla="*/ 0 60000 65536"/>
              <a:gd name="T13" fmla="*/ 0 60000 65536"/>
              <a:gd name="T14" fmla="*/ 0 60000 65536"/>
              <a:gd name="T15" fmla="*/ 0 60000 65536"/>
              <a:gd name="T16" fmla="*/ 0 60000 65536"/>
              <a:gd name="T17" fmla="*/ 0 60000 65536"/>
              <a:gd name="T18" fmla="*/ 0 w 2362200"/>
              <a:gd name="T19" fmla="*/ 0 h 4358640"/>
              <a:gd name="T20" fmla="*/ 2362200 w 2362200"/>
              <a:gd name="T21" fmla="*/ 4358640 h 4358640"/>
            </a:gdLst>
            <a:ahLst/>
            <a:cxnLst>
              <a:cxn ang="T12">
                <a:pos x="T0" y="T1"/>
              </a:cxn>
              <a:cxn ang="T13">
                <a:pos x="T2" y="T3"/>
              </a:cxn>
              <a:cxn ang="T14">
                <a:pos x="T4" y="T5"/>
              </a:cxn>
              <a:cxn ang="T15">
                <a:pos x="T6" y="T7"/>
              </a:cxn>
              <a:cxn ang="T16">
                <a:pos x="T8" y="T9"/>
              </a:cxn>
              <a:cxn ang="T17">
                <a:pos x="T10" y="T11"/>
              </a:cxn>
            </a:cxnLst>
            <a:rect l="T18" t="T19" r="T20" b="T21"/>
            <a:pathLst>
              <a:path w="2362200" h="4358640">
                <a:moveTo>
                  <a:pt x="167640" y="76200"/>
                </a:moveTo>
                <a:lnTo>
                  <a:pt x="487680" y="2880360"/>
                </a:lnTo>
                <a:lnTo>
                  <a:pt x="2301240" y="4175760"/>
                </a:lnTo>
                <a:lnTo>
                  <a:pt x="2362200" y="4343400"/>
                </a:lnTo>
                <a:lnTo>
                  <a:pt x="30480" y="4358640"/>
                </a:lnTo>
                <a:lnTo>
                  <a:pt x="0" y="0"/>
                </a:lnTo>
              </a:path>
            </a:pathLst>
          </a:custGeom>
          <a:solidFill>
            <a:srgbClr val="CFEFFD"/>
          </a:solidFill>
          <a:ln w="9525" cap="flat" cmpd="sng" algn="ctr">
            <a:noFill/>
            <a:prstDash val="solid"/>
            <a:round/>
            <a:headEnd type="none" w="med" len="med"/>
            <a:tailEnd type="none" w="med" len="med"/>
          </a:ln>
        </p:spPr>
        <p:txBody>
          <a:bodyPr/>
          <a:lstStyle/>
          <a:p>
            <a:endParaRPr lang="en-US" dirty="0"/>
          </a:p>
        </p:txBody>
      </p:sp>
      <p:sp>
        <p:nvSpPr>
          <p:cNvPr id="34819" name="Title 1"/>
          <p:cNvSpPr>
            <a:spLocks noGrp="1"/>
          </p:cNvSpPr>
          <p:nvPr>
            <p:ph type="title"/>
          </p:nvPr>
        </p:nvSpPr>
        <p:spPr/>
        <p:txBody>
          <a:bodyPr/>
          <a:lstStyle/>
          <a:p>
            <a:r>
              <a:rPr lang="en-US" dirty="0" smtClean="0"/>
              <a:t>Electromagnetic Mapping</a:t>
            </a:r>
          </a:p>
        </p:txBody>
      </p:sp>
      <p:sp>
        <p:nvSpPr>
          <p:cNvPr id="34822" name="TextBox 8"/>
          <p:cNvSpPr txBox="1">
            <a:spLocks noChangeArrowheads="1"/>
          </p:cNvSpPr>
          <p:nvPr/>
        </p:nvSpPr>
        <p:spPr bwMode="auto">
          <a:xfrm>
            <a:off x="646113" y="6010275"/>
            <a:ext cx="8056562" cy="338554"/>
          </a:xfrm>
          <a:prstGeom prst="rect">
            <a:avLst/>
          </a:prstGeom>
          <a:noFill/>
          <a:ln w="9525">
            <a:noFill/>
            <a:miter lim="800000"/>
            <a:headEnd/>
            <a:tailEnd/>
          </a:ln>
        </p:spPr>
        <p:txBody>
          <a:bodyPr>
            <a:spAutoFit/>
          </a:bodyPr>
          <a:lstStyle/>
          <a:p>
            <a:r>
              <a:rPr lang="en-US" sz="1600" dirty="0">
                <a:solidFill>
                  <a:srgbClr val="0000FF"/>
                </a:solidFill>
                <a:latin typeface="+mn-lt"/>
                <a:cs typeface="Shruti" pitchFamily="2" charset="0"/>
              </a:rPr>
              <a:t>www.britishborneo.com/contentnew_technology/</a:t>
            </a:r>
          </a:p>
        </p:txBody>
      </p:sp>
      <p:sp>
        <p:nvSpPr>
          <p:cNvPr id="12" name="Rectangle 11"/>
          <p:cNvSpPr/>
          <p:nvPr/>
        </p:nvSpPr>
        <p:spPr bwMode="auto">
          <a:xfrm>
            <a:off x="2355753" y="4773476"/>
            <a:ext cx="3177152" cy="340963"/>
          </a:xfrm>
          <a:prstGeom prst="rect">
            <a:avLst/>
          </a:prstGeom>
          <a:solidFill>
            <a:srgbClr val="CFEFFD"/>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4821" name="TextBox 5"/>
          <p:cNvSpPr txBox="1">
            <a:spLocks noChangeArrowheads="1"/>
          </p:cNvSpPr>
          <p:nvPr/>
        </p:nvSpPr>
        <p:spPr bwMode="auto">
          <a:xfrm>
            <a:off x="3909848" y="4137297"/>
            <a:ext cx="5013599" cy="1785104"/>
          </a:xfrm>
          <a:prstGeom prst="rect">
            <a:avLst/>
          </a:prstGeom>
          <a:noFill/>
          <a:ln w="9525">
            <a:noFill/>
            <a:miter lim="800000"/>
            <a:headEnd/>
            <a:tailEnd/>
          </a:ln>
        </p:spPr>
        <p:txBody>
          <a:bodyPr wrap="square">
            <a:spAutoFit/>
          </a:bodyPr>
          <a:lstStyle/>
          <a:p>
            <a:pPr marL="236538" indent="-236538"/>
            <a:r>
              <a:rPr lang="en-US" sz="2200" dirty="0">
                <a:latin typeface="+mn-lt"/>
              </a:rPr>
              <a:t>Very recent technology </a:t>
            </a:r>
            <a:r>
              <a:rPr lang="en-US" sz="2200" dirty="0" smtClean="0">
                <a:latin typeface="+mn-lt"/>
              </a:rPr>
              <a:t>allows EM </a:t>
            </a:r>
            <a:r>
              <a:rPr lang="en-US" sz="2200" dirty="0">
                <a:latin typeface="+mn-lt"/>
              </a:rPr>
              <a:t>surveys </a:t>
            </a:r>
            <a:r>
              <a:rPr lang="en-US" sz="2200" dirty="0" smtClean="0">
                <a:latin typeface="+mn-lt"/>
              </a:rPr>
              <a:t>to be acquired, processed and used to map </a:t>
            </a:r>
            <a:r>
              <a:rPr lang="en-US" sz="2200" dirty="0">
                <a:latin typeface="+mn-lt"/>
              </a:rPr>
              <a:t>subsurface resistivity as a means to verify the presence of hydrocarbons</a:t>
            </a: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p:txBody>
          <a:bodyPr/>
          <a:lstStyle/>
          <a:p>
            <a:r>
              <a:rPr lang="en-US" dirty="0" smtClean="0"/>
              <a:t>Potential Pitfalls/False DHIs</a:t>
            </a:r>
          </a:p>
        </p:txBody>
      </p:sp>
      <p:sp>
        <p:nvSpPr>
          <p:cNvPr id="35843" name="Text Box 3"/>
          <p:cNvSpPr txBox="1">
            <a:spLocks noChangeArrowheads="1"/>
          </p:cNvSpPr>
          <p:nvPr/>
        </p:nvSpPr>
        <p:spPr bwMode="auto">
          <a:xfrm>
            <a:off x="485775" y="944563"/>
            <a:ext cx="8047038" cy="4967514"/>
          </a:xfrm>
          <a:prstGeom prst="rect">
            <a:avLst/>
          </a:prstGeom>
          <a:noFill/>
          <a:ln w="9525">
            <a:noFill/>
            <a:miter lim="800000"/>
            <a:headEnd/>
            <a:tailEnd/>
          </a:ln>
        </p:spPr>
        <p:txBody>
          <a:bodyPr>
            <a:spAutoFit/>
          </a:bodyPr>
          <a:lstStyle/>
          <a:p>
            <a:pPr>
              <a:lnSpc>
                <a:spcPct val="90000"/>
              </a:lnSpc>
              <a:spcBef>
                <a:spcPct val="30000"/>
              </a:spcBef>
              <a:buFontTx/>
              <a:buChar char="•"/>
              <a:tabLst>
                <a:tab pos="457200" algn="l"/>
              </a:tabLst>
            </a:pPr>
            <a:r>
              <a:rPr lang="en-US" dirty="0">
                <a:latin typeface="+mn-lt"/>
              </a:rPr>
              <a:t> Flat reflections may not be related to fluid </a:t>
            </a:r>
            <a:r>
              <a:rPr lang="en-US" dirty="0" smtClean="0">
                <a:latin typeface="+mn-lt"/>
              </a:rPr>
              <a:t>contacts:</a:t>
            </a:r>
            <a:endParaRPr lang="en-US" dirty="0">
              <a:latin typeface="+mn-lt"/>
            </a:endParaRPr>
          </a:p>
          <a:p>
            <a:pPr marL="1143000" lvl="2" indent="-228600">
              <a:lnSpc>
                <a:spcPct val="90000"/>
              </a:lnSpc>
              <a:spcBef>
                <a:spcPct val="30000"/>
              </a:spcBef>
              <a:buFont typeface="Calibri" pitchFamily="34" charset="0"/>
              <a:buChar char="–"/>
              <a:tabLst>
                <a:tab pos="457200" algn="l"/>
              </a:tabLst>
            </a:pPr>
            <a:r>
              <a:rPr lang="en-US" dirty="0">
                <a:latin typeface="+mn-lt"/>
              </a:rPr>
              <a:t>Stratigraphy</a:t>
            </a:r>
          </a:p>
          <a:p>
            <a:pPr marL="1143000" lvl="2" indent="-228600">
              <a:lnSpc>
                <a:spcPct val="90000"/>
              </a:lnSpc>
              <a:spcBef>
                <a:spcPct val="30000"/>
              </a:spcBef>
              <a:buFont typeface="Calibri" pitchFamily="34" charset="0"/>
              <a:buChar char="–"/>
              <a:tabLst>
                <a:tab pos="457200" algn="l"/>
              </a:tabLst>
            </a:pPr>
            <a:r>
              <a:rPr lang="en-US" dirty="0">
                <a:latin typeface="+mn-lt"/>
              </a:rPr>
              <a:t>Multiples</a:t>
            </a:r>
          </a:p>
          <a:p>
            <a:pPr>
              <a:lnSpc>
                <a:spcPct val="90000"/>
              </a:lnSpc>
              <a:spcBef>
                <a:spcPct val="30000"/>
              </a:spcBef>
              <a:buFontTx/>
              <a:buChar char="•"/>
              <a:tabLst>
                <a:tab pos="457200" algn="l"/>
              </a:tabLst>
            </a:pPr>
            <a:r>
              <a:rPr lang="en-US" dirty="0">
                <a:latin typeface="+mn-lt"/>
              </a:rPr>
              <a:t> Reservoirs with low gas saturation </a:t>
            </a:r>
          </a:p>
          <a:p>
            <a:pPr>
              <a:lnSpc>
                <a:spcPct val="90000"/>
              </a:lnSpc>
              <a:spcBef>
                <a:spcPct val="30000"/>
              </a:spcBef>
              <a:buFontTx/>
              <a:buChar char="•"/>
              <a:tabLst>
                <a:tab pos="457200" algn="l"/>
              </a:tabLst>
            </a:pPr>
            <a:r>
              <a:rPr lang="en-US" dirty="0">
                <a:latin typeface="+mn-lt"/>
              </a:rPr>
              <a:t> Low impedance rocks can be mistaken for </a:t>
            </a:r>
            <a:r>
              <a:rPr lang="en-US" dirty="0" smtClean="0">
                <a:latin typeface="+mn-lt"/>
              </a:rPr>
              <a:t>hydrocarbon 	sands:</a:t>
            </a:r>
            <a:endParaRPr lang="en-US" dirty="0">
              <a:latin typeface="+mn-lt"/>
            </a:endParaRPr>
          </a:p>
          <a:p>
            <a:pPr marL="1143000" lvl="2" indent="-228600">
              <a:lnSpc>
                <a:spcPct val="90000"/>
              </a:lnSpc>
              <a:spcBef>
                <a:spcPct val="30000"/>
              </a:spcBef>
              <a:buFont typeface="Calibri" pitchFamily="34" charset="0"/>
              <a:buChar char="–"/>
              <a:tabLst>
                <a:tab pos="457200" algn="l"/>
              </a:tabLst>
            </a:pPr>
            <a:r>
              <a:rPr lang="en-US" dirty="0">
                <a:latin typeface="+mn-lt"/>
              </a:rPr>
              <a:t>Coal</a:t>
            </a:r>
          </a:p>
          <a:p>
            <a:pPr marL="1143000" lvl="2" indent="-228600">
              <a:lnSpc>
                <a:spcPct val="90000"/>
              </a:lnSpc>
              <a:spcBef>
                <a:spcPct val="30000"/>
              </a:spcBef>
              <a:buFont typeface="Calibri" pitchFamily="34" charset="0"/>
              <a:buChar char="–"/>
              <a:tabLst>
                <a:tab pos="457200" algn="l"/>
              </a:tabLst>
            </a:pPr>
            <a:r>
              <a:rPr lang="en-US" dirty="0">
                <a:latin typeface="+mn-lt"/>
              </a:rPr>
              <a:t>Porosity higher than expected in water sands</a:t>
            </a:r>
          </a:p>
          <a:p>
            <a:pPr>
              <a:lnSpc>
                <a:spcPct val="90000"/>
              </a:lnSpc>
              <a:spcBef>
                <a:spcPct val="30000"/>
              </a:spcBef>
              <a:buFontTx/>
              <a:buChar char="•"/>
              <a:tabLst>
                <a:tab pos="457200" algn="l"/>
              </a:tabLst>
            </a:pPr>
            <a:r>
              <a:rPr lang="en-US" dirty="0">
                <a:latin typeface="+mn-lt"/>
              </a:rPr>
              <a:t> Poor fit to structure can be ‘rationalized’ as </a:t>
            </a:r>
            <a:r>
              <a:rPr lang="en-US" dirty="0" smtClean="0">
                <a:latin typeface="+mn-lt"/>
              </a:rPr>
              <a:t>being </a:t>
            </a:r>
            <a:r>
              <a:rPr lang="en-US" dirty="0">
                <a:latin typeface="+mn-lt"/>
              </a:rPr>
              <a:t>caused </a:t>
            </a:r>
            <a:r>
              <a:rPr lang="en-US" dirty="0" smtClean="0">
                <a:latin typeface="+mn-lt"/>
              </a:rPr>
              <a:t>	by </a:t>
            </a:r>
            <a:r>
              <a:rPr lang="en-US" dirty="0">
                <a:latin typeface="+mn-lt"/>
              </a:rPr>
              <a:t>stratigraphic (facies) changes</a:t>
            </a:r>
          </a:p>
          <a:p>
            <a:pPr>
              <a:lnSpc>
                <a:spcPct val="90000"/>
              </a:lnSpc>
              <a:spcBef>
                <a:spcPct val="30000"/>
              </a:spcBef>
              <a:buFontTx/>
              <a:buChar char="•"/>
              <a:tabLst>
                <a:tab pos="457200" algn="l"/>
              </a:tabLst>
            </a:pPr>
            <a:r>
              <a:rPr lang="en-US" dirty="0">
                <a:latin typeface="+mn-lt"/>
              </a:rPr>
              <a:t> Polarity of the data is incorrect (‘bright’ </a:t>
            </a:r>
            <a:r>
              <a:rPr lang="en-US" dirty="0" smtClean="0">
                <a:latin typeface="+mn-lt"/>
              </a:rPr>
              <a:t>amplitude </a:t>
            </a:r>
            <a:r>
              <a:rPr lang="en-US" dirty="0">
                <a:latin typeface="+mn-lt"/>
              </a:rPr>
              <a:t>is a </a:t>
            </a:r>
            <a:r>
              <a:rPr lang="en-US" dirty="0" smtClean="0">
                <a:latin typeface="+mn-lt"/>
              </a:rPr>
              <a:t>	high </a:t>
            </a:r>
            <a:r>
              <a:rPr lang="en-US" dirty="0">
                <a:latin typeface="+mn-lt"/>
              </a:rPr>
              <a:t>impedance zone)</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wipe(up)">
                                      <p:cBhvr>
                                        <p:cTn id="7" dur="500"/>
                                        <p:tgtEl>
                                          <p:spTgt spid="3584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5843">
                                            <p:txEl>
                                              <p:pRg st="1" end="1"/>
                                            </p:txEl>
                                          </p:spTgt>
                                        </p:tgtEl>
                                        <p:attrNameLst>
                                          <p:attrName>style.visibility</p:attrName>
                                        </p:attrNameLst>
                                      </p:cBhvr>
                                      <p:to>
                                        <p:strVal val="visible"/>
                                      </p:to>
                                    </p:set>
                                    <p:animEffect transition="in" filter="wipe(up)">
                                      <p:cBhvr>
                                        <p:cTn id="10" dur="500"/>
                                        <p:tgtEl>
                                          <p:spTgt spid="3584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5843">
                                            <p:txEl>
                                              <p:pRg st="2" end="2"/>
                                            </p:txEl>
                                          </p:spTgt>
                                        </p:tgtEl>
                                        <p:attrNameLst>
                                          <p:attrName>style.visibility</p:attrName>
                                        </p:attrNameLst>
                                      </p:cBhvr>
                                      <p:to>
                                        <p:strVal val="visible"/>
                                      </p:to>
                                    </p:set>
                                    <p:animEffect transition="in" filter="wipe(up)">
                                      <p:cBhvr>
                                        <p:cTn id="13" dur="500"/>
                                        <p:tgtEl>
                                          <p:spTgt spid="3584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35843">
                                            <p:txEl>
                                              <p:pRg st="3" end="3"/>
                                            </p:txEl>
                                          </p:spTgt>
                                        </p:tgtEl>
                                        <p:attrNameLst>
                                          <p:attrName>style.visibility</p:attrName>
                                        </p:attrNameLst>
                                      </p:cBhvr>
                                      <p:to>
                                        <p:strVal val="visible"/>
                                      </p:to>
                                    </p:set>
                                    <p:animEffect transition="in" filter="wipe(up)">
                                      <p:cBhvr>
                                        <p:cTn id="18" dur="500"/>
                                        <p:tgtEl>
                                          <p:spTgt spid="3584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5843">
                                            <p:txEl>
                                              <p:pRg st="4" end="4"/>
                                            </p:txEl>
                                          </p:spTgt>
                                        </p:tgtEl>
                                        <p:attrNameLst>
                                          <p:attrName>style.visibility</p:attrName>
                                        </p:attrNameLst>
                                      </p:cBhvr>
                                      <p:to>
                                        <p:strVal val="visible"/>
                                      </p:to>
                                    </p:set>
                                    <p:animEffect transition="in" filter="wipe(up)">
                                      <p:cBhvr>
                                        <p:cTn id="23" dur="500"/>
                                        <p:tgtEl>
                                          <p:spTgt spid="35843">
                                            <p:txEl>
                                              <p:pRg st="4" end="4"/>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5843">
                                            <p:txEl>
                                              <p:pRg st="5" end="5"/>
                                            </p:txEl>
                                          </p:spTgt>
                                        </p:tgtEl>
                                        <p:attrNameLst>
                                          <p:attrName>style.visibility</p:attrName>
                                        </p:attrNameLst>
                                      </p:cBhvr>
                                      <p:to>
                                        <p:strVal val="visible"/>
                                      </p:to>
                                    </p:set>
                                    <p:animEffect transition="in" filter="wipe(up)">
                                      <p:cBhvr>
                                        <p:cTn id="26" dur="500"/>
                                        <p:tgtEl>
                                          <p:spTgt spid="35843">
                                            <p:txEl>
                                              <p:pRg st="5" end="5"/>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5843">
                                            <p:txEl>
                                              <p:pRg st="6" end="6"/>
                                            </p:txEl>
                                          </p:spTgt>
                                        </p:tgtEl>
                                        <p:attrNameLst>
                                          <p:attrName>style.visibility</p:attrName>
                                        </p:attrNameLst>
                                      </p:cBhvr>
                                      <p:to>
                                        <p:strVal val="visible"/>
                                      </p:to>
                                    </p:set>
                                    <p:animEffect transition="in" filter="wipe(up)">
                                      <p:cBhvr>
                                        <p:cTn id="29" dur="500"/>
                                        <p:tgtEl>
                                          <p:spTgt spid="3584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5843">
                                            <p:txEl>
                                              <p:pRg st="7" end="7"/>
                                            </p:txEl>
                                          </p:spTgt>
                                        </p:tgtEl>
                                        <p:attrNameLst>
                                          <p:attrName>style.visibility</p:attrName>
                                        </p:attrNameLst>
                                      </p:cBhvr>
                                      <p:to>
                                        <p:strVal val="visible"/>
                                      </p:to>
                                    </p:set>
                                    <p:animEffect transition="in" filter="wipe(up)">
                                      <p:cBhvr>
                                        <p:cTn id="34" dur="500"/>
                                        <p:tgtEl>
                                          <p:spTgt spid="3584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5843">
                                            <p:txEl>
                                              <p:pRg st="8" end="8"/>
                                            </p:txEl>
                                          </p:spTgt>
                                        </p:tgtEl>
                                        <p:attrNameLst>
                                          <p:attrName>style.visibility</p:attrName>
                                        </p:attrNameLst>
                                      </p:cBhvr>
                                      <p:to>
                                        <p:strVal val="visible"/>
                                      </p:to>
                                    </p:set>
                                    <p:animEffect transition="in" filter="wipe(up)">
                                      <p:cBhvr>
                                        <p:cTn id="39" dur="500"/>
                                        <p:tgtEl>
                                          <p:spTgt spid="3584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4"/>
          <p:cNvSpPr>
            <a:spLocks noGrp="1" noChangeArrowheads="1"/>
          </p:cNvSpPr>
          <p:nvPr>
            <p:ph type="title"/>
          </p:nvPr>
        </p:nvSpPr>
        <p:spPr/>
        <p:txBody>
          <a:bodyPr/>
          <a:lstStyle/>
          <a:p>
            <a:r>
              <a:rPr lang="en-US" dirty="0" smtClean="0"/>
              <a:t>Summary</a:t>
            </a:r>
          </a:p>
        </p:txBody>
      </p:sp>
      <p:sp>
        <p:nvSpPr>
          <p:cNvPr id="36867" name="Rectangle 3"/>
          <p:cNvSpPr>
            <a:spLocks noChangeArrowheads="1"/>
          </p:cNvSpPr>
          <p:nvPr/>
        </p:nvSpPr>
        <p:spPr bwMode="auto">
          <a:xfrm>
            <a:off x="503238" y="1219200"/>
            <a:ext cx="7854950" cy="4789003"/>
          </a:xfrm>
          <a:prstGeom prst="rect">
            <a:avLst/>
          </a:prstGeom>
          <a:noFill/>
          <a:ln w="9525">
            <a:noFill/>
            <a:miter lim="800000"/>
            <a:headEnd/>
            <a:tailEnd/>
          </a:ln>
        </p:spPr>
        <p:txBody>
          <a:bodyPr>
            <a:spAutoFit/>
          </a:bodyPr>
          <a:lstStyle/>
          <a:p>
            <a:pPr marL="236538" indent="-236538">
              <a:lnSpc>
                <a:spcPct val="90000"/>
              </a:lnSpc>
              <a:spcBef>
                <a:spcPct val="55000"/>
              </a:spcBef>
              <a:buFontTx/>
              <a:buChar char="•"/>
              <a:tabLst>
                <a:tab pos="457200" algn="l"/>
              </a:tabLst>
            </a:pPr>
            <a:r>
              <a:rPr lang="en-US" dirty="0">
                <a:latin typeface="+mn-lt"/>
              </a:rPr>
              <a:t>Seismic DHI’s are anomalous seismic responses related </a:t>
            </a:r>
            <a:r>
              <a:rPr lang="en-US" dirty="0" smtClean="0">
                <a:latin typeface="+mn-lt"/>
              </a:rPr>
              <a:t>	to </a:t>
            </a:r>
            <a:r>
              <a:rPr lang="en-US" dirty="0">
                <a:latin typeface="+mn-lt"/>
              </a:rPr>
              <a:t>hydrocarbon presence.</a:t>
            </a:r>
          </a:p>
          <a:p>
            <a:pPr marL="236538" indent="-236538">
              <a:lnSpc>
                <a:spcPct val="90000"/>
              </a:lnSpc>
              <a:spcBef>
                <a:spcPct val="55000"/>
              </a:spcBef>
              <a:buFontTx/>
              <a:buChar char="•"/>
              <a:tabLst>
                <a:tab pos="457200" algn="l"/>
              </a:tabLst>
            </a:pPr>
            <a:r>
              <a:rPr lang="en-US" dirty="0">
                <a:latin typeface="+mn-lt"/>
              </a:rPr>
              <a:t>Acoustic impedance of a porous rock decreases as </a:t>
            </a:r>
            <a:r>
              <a:rPr lang="en-US" dirty="0" smtClean="0">
                <a:latin typeface="+mn-lt"/>
              </a:rPr>
              <a:t>	hydrocarbon </a:t>
            </a:r>
            <a:r>
              <a:rPr lang="en-US" dirty="0">
                <a:latin typeface="+mn-lt"/>
              </a:rPr>
              <a:t>replaces brine in pore spaces of the </a:t>
            </a:r>
            <a:r>
              <a:rPr lang="en-US" dirty="0" smtClean="0">
                <a:latin typeface="+mn-lt"/>
              </a:rPr>
              <a:t>	rock</a:t>
            </a:r>
            <a:r>
              <a:rPr lang="en-US" dirty="0">
                <a:latin typeface="+mn-lt"/>
              </a:rPr>
              <a:t>, causing a seismic anomaly (DHI). </a:t>
            </a:r>
          </a:p>
          <a:p>
            <a:pPr marL="236538" indent="-236538">
              <a:lnSpc>
                <a:spcPct val="90000"/>
              </a:lnSpc>
              <a:spcBef>
                <a:spcPct val="55000"/>
              </a:spcBef>
              <a:buFontTx/>
              <a:buChar char="•"/>
              <a:tabLst>
                <a:tab pos="457200" algn="l"/>
              </a:tabLst>
            </a:pPr>
            <a:r>
              <a:rPr lang="en-US" dirty="0">
                <a:latin typeface="+mn-lt"/>
              </a:rPr>
              <a:t>The DHI signatures with the highest correlation to </a:t>
            </a:r>
            <a:r>
              <a:rPr lang="en-US" dirty="0" smtClean="0">
                <a:latin typeface="+mn-lt"/>
              </a:rPr>
              <a:t>	success </a:t>
            </a:r>
            <a:r>
              <a:rPr lang="en-US" dirty="0">
                <a:latin typeface="+mn-lt"/>
              </a:rPr>
              <a:t>are:</a:t>
            </a:r>
          </a:p>
          <a:p>
            <a:pPr lvl="2">
              <a:lnSpc>
                <a:spcPct val="90000"/>
              </a:lnSpc>
              <a:spcBef>
                <a:spcPct val="55000"/>
              </a:spcBef>
              <a:buFont typeface="Calibri" pitchFamily="34" charset="0"/>
              <a:buChar char="–"/>
            </a:pPr>
            <a:r>
              <a:rPr lang="en-US" sz="2200" dirty="0">
                <a:latin typeface="+mn-lt"/>
              </a:rPr>
              <a:t> Amplitude </a:t>
            </a:r>
            <a:r>
              <a:rPr lang="en-US" sz="2200" dirty="0" smtClean="0">
                <a:latin typeface="+mn-lt"/>
              </a:rPr>
              <a:t>anomaly</a:t>
            </a:r>
            <a:endParaRPr lang="en-US" sz="2200" dirty="0">
              <a:latin typeface="+mn-lt"/>
            </a:endParaRPr>
          </a:p>
          <a:p>
            <a:pPr lvl="2">
              <a:lnSpc>
                <a:spcPct val="90000"/>
              </a:lnSpc>
              <a:spcBef>
                <a:spcPct val="55000"/>
              </a:spcBef>
              <a:buFont typeface="Calibri" pitchFamily="34" charset="0"/>
              <a:buChar char="–"/>
            </a:pPr>
            <a:r>
              <a:rPr lang="en-US" sz="2200" dirty="0">
                <a:latin typeface="+mn-lt"/>
              </a:rPr>
              <a:t> Fluid contact </a:t>
            </a:r>
            <a:r>
              <a:rPr lang="en-US" sz="2200" dirty="0" smtClean="0">
                <a:latin typeface="+mn-lt"/>
              </a:rPr>
              <a:t>reflection</a:t>
            </a:r>
            <a:endParaRPr lang="en-US" sz="2200" dirty="0">
              <a:latin typeface="+mn-lt"/>
            </a:endParaRPr>
          </a:p>
          <a:p>
            <a:pPr lvl="2">
              <a:lnSpc>
                <a:spcPct val="90000"/>
              </a:lnSpc>
              <a:spcBef>
                <a:spcPct val="55000"/>
              </a:spcBef>
              <a:buFont typeface="Calibri" pitchFamily="34" charset="0"/>
              <a:buChar char="–"/>
            </a:pPr>
            <a:r>
              <a:rPr lang="en-US" sz="2200" dirty="0">
                <a:latin typeface="+mn-lt"/>
              </a:rPr>
              <a:t> Fit to </a:t>
            </a:r>
            <a:r>
              <a:rPr lang="en-US" sz="2200" dirty="0" smtClean="0">
                <a:latin typeface="+mn-lt"/>
              </a:rPr>
              <a:t>structure</a:t>
            </a:r>
            <a:endParaRPr lang="en-US" sz="2200" dirty="0">
              <a:latin typeface="+mn-lt"/>
            </a:endParaRPr>
          </a:p>
          <a:p>
            <a:pPr lvl="2">
              <a:lnSpc>
                <a:spcPct val="90000"/>
              </a:lnSpc>
              <a:spcBef>
                <a:spcPct val="55000"/>
              </a:spcBef>
              <a:buFont typeface="Calibri" pitchFamily="34" charset="0"/>
              <a:buChar char="–"/>
            </a:pPr>
            <a:r>
              <a:rPr lang="en-US" sz="2200" dirty="0">
                <a:latin typeface="+mn-lt"/>
              </a:rPr>
              <a:t> Abrupt </a:t>
            </a:r>
            <a:r>
              <a:rPr lang="en-US" sz="2200" dirty="0" smtClean="0">
                <a:latin typeface="+mn-lt"/>
              </a:rPr>
              <a:t>reflection terminations</a:t>
            </a:r>
            <a:endParaRPr lang="en-US" sz="2200"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26"/>
          <p:cNvSpPr>
            <a:spLocks noGrp="1" noChangeArrowheads="1"/>
          </p:cNvSpPr>
          <p:nvPr>
            <p:ph type="title"/>
          </p:nvPr>
        </p:nvSpPr>
        <p:spPr/>
        <p:txBody>
          <a:bodyPr/>
          <a:lstStyle/>
          <a:p>
            <a:r>
              <a:rPr lang="en-US" dirty="0" smtClean="0"/>
              <a:t>Rock Property Trends with Depth</a:t>
            </a:r>
          </a:p>
        </p:txBody>
      </p:sp>
      <p:sp>
        <p:nvSpPr>
          <p:cNvPr id="21513" name="Rectangle 1028"/>
          <p:cNvSpPr>
            <a:spLocks noChangeArrowheads="1"/>
          </p:cNvSpPr>
          <p:nvPr/>
        </p:nvSpPr>
        <p:spPr bwMode="auto">
          <a:xfrm>
            <a:off x="637084" y="1417719"/>
            <a:ext cx="4210051" cy="4339590"/>
          </a:xfrm>
          <a:prstGeom prst="rect">
            <a:avLst/>
          </a:prstGeom>
          <a:solidFill>
            <a:schemeClr val="bg1"/>
          </a:solidFill>
          <a:ln w="38100">
            <a:solidFill>
              <a:schemeClr val="tx1"/>
            </a:solidFill>
            <a:miter lim="800000"/>
            <a:headEnd/>
            <a:tailEnd/>
          </a:ln>
        </p:spPr>
        <p:txBody>
          <a:bodyPr wrap="none" anchor="ctr"/>
          <a:lstStyle/>
          <a:p>
            <a:endParaRPr lang="en-US" dirty="0"/>
          </a:p>
        </p:txBody>
      </p:sp>
      <p:sp>
        <p:nvSpPr>
          <p:cNvPr id="21514" name="Freeform 1029"/>
          <p:cNvSpPr>
            <a:spLocks/>
          </p:cNvSpPr>
          <p:nvPr/>
        </p:nvSpPr>
        <p:spPr bwMode="auto">
          <a:xfrm>
            <a:off x="2633842" y="1417719"/>
            <a:ext cx="1748790" cy="4339590"/>
          </a:xfrm>
          <a:custGeom>
            <a:avLst/>
            <a:gdLst>
              <a:gd name="T0" fmla="*/ 0 w 1296"/>
              <a:gd name="T1" fmla="*/ 0 h 3216"/>
              <a:gd name="T2" fmla="*/ 432 w 1296"/>
              <a:gd name="T3" fmla="*/ 480 h 3216"/>
              <a:gd name="T4" fmla="*/ 816 w 1296"/>
              <a:gd name="T5" fmla="*/ 1200 h 3216"/>
              <a:gd name="T6" fmla="*/ 1152 w 1296"/>
              <a:gd name="T7" fmla="*/ 2304 h 3216"/>
              <a:gd name="T8" fmla="*/ 1296 w 1296"/>
              <a:gd name="T9" fmla="*/ 3216 h 3216"/>
              <a:gd name="T10" fmla="*/ 0 60000 65536"/>
              <a:gd name="T11" fmla="*/ 0 60000 65536"/>
              <a:gd name="T12" fmla="*/ 0 60000 65536"/>
              <a:gd name="T13" fmla="*/ 0 60000 65536"/>
              <a:gd name="T14" fmla="*/ 0 60000 65536"/>
              <a:gd name="T15" fmla="*/ 0 w 1296"/>
              <a:gd name="T16" fmla="*/ 0 h 3216"/>
              <a:gd name="T17" fmla="*/ 1296 w 1296"/>
              <a:gd name="T18" fmla="*/ 3216 h 3216"/>
            </a:gdLst>
            <a:ahLst/>
            <a:cxnLst>
              <a:cxn ang="T10">
                <a:pos x="T0" y="T1"/>
              </a:cxn>
              <a:cxn ang="T11">
                <a:pos x="T2" y="T3"/>
              </a:cxn>
              <a:cxn ang="T12">
                <a:pos x="T4" y="T5"/>
              </a:cxn>
              <a:cxn ang="T13">
                <a:pos x="T6" y="T7"/>
              </a:cxn>
              <a:cxn ang="T14">
                <a:pos x="T8" y="T9"/>
              </a:cxn>
            </a:cxnLst>
            <a:rect l="T15" t="T16" r="T17" b="T18"/>
            <a:pathLst>
              <a:path w="1296" h="3216">
                <a:moveTo>
                  <a:pt x="0" y="0"/>
                </a:moveTo>
                <a:cubicBezTo>
                  <a:pt x="148" y="140"/>
                  <a:pt x="296" y="280"/>
                  <a:pt x="432" y="480"/>
                </a:cubicBezTo>
                <a:cubicBezTo>
                  <a:pt x="568" y="680"/>
                  <a:pt x="696" y="896"/>
                  <a:pt x="816" y="1200"/>
                </a:cubicBezTo>
                <a:cubicBezTo>
                  <a:pt x="936" y="1504"/>
                  <a:pt x="1072" y="1968"/>
                  <a:pt x="1152" y="2304"/>
                </a:cubicBezTo>
                <a:cubicBezTo>
                  <a:pt x="1232" y="2640"/>
                  <a:pt x="1264" y="2928"/>
                  <a:pt x="1296" y="3216"/>
                </a:cubicBezTo>
              </a:path>
            </a:pathLst>
          </a:custGeom>
          <a:noFill/>
          <a:ln w="57150" cmpd="sng">
            <a:solidFill>
              <a:schemeClr val="tx1"/>
            </a:solidFill>
            <a:round/>
            <a:headEnd/>
            <a:tailEnd/>
          </a:ln>
        </p:spPr>
        <p:txBody>
          <a:bodyPr wrap="none" anchor="ctr"/>
          <a:lstStyle/>
          <a:p>
            <a:endParaRPr lang="en-US" dirty="0"/>
          </a:p>
        </p:txBody>
      </p:sp>
      <p:sp>
        <p:nvSpPr>
          <p:cNvPr id="21515" name="Freeform 1030"/>
          <p:cNvSpPr>
            <a:spLocks/>
          </p:cNvSpPr>
          <p:nvPr/>
        </p:nvSpPr>
        <p:spPr bwMode="auto">
          <a:xfrm>
            <a:off x="2321104" y="1417719"/>
            <a:ext cx="2331721" cy="4339590"/>
          </a:xfrm>
          <a:custGeom>
            <a:avLst/>
            <a:gdLst>
              <a:gd name="T0" fmla="*/ 0 w 1728"/>
              <a:gd name="T1" fmla="*/ 0 h 3216"/>
              <a:gd name="T2" fmla="*/ 144 w 1728"/>
              <a:gd name="T3" fmla="*/ 144 h 3216"/>
              <a:gd name="T4" fmla="*/ 576 w 1728"/>
              <a:gd name="T5" fmla="*/ 528 h 3216"/>
              <a:gd name="T6" fmla="*/ 912 w 1728"/>
              <a:gd name="T7" fmla="*/ 960 h 3216"/>
              <a:gd name="T8" fmla="*/ 1248 w 1728"/>
              <a:gd name="T9" fmla="*/ 1584 h 3216"/>
              <a:gd name="T10" fmla="*/ 1536 w 1728"/>
              <a:gd name="T11" fmla="*/ 2400 h 3216"/>
              <a:gd name="T12" fmla="*/ 1728 w 1728"/>
              <a:gd name="T13" fmla="*/ 3216 h 3216"/>
              <a:gd name="T14" fmla="*/ 0 60000 65536"/>
              <a:gd name="T15" fmla="*/ 0 60000 65536"/>
              <a:gd name="T16" fmla="*/ 0 60000 65536"/>
              <a:gd name="T17" fmla="*/ 0 60000 65536"/>
              <a:gd name="T18" fmla="*/ 0 60000 65536"/>
              <a:gd name="T19" fmla="*/ 0 60000 65536"/>
              <a:gd name="T20" fmla="*/ 0 60000 65536"/>
              <a:gd name="T21" fmla="*/ 0 w 1728"/>
              <a:gd name="T22" fmla="*/ 0 h 3216"/>
              <a:gd name="T23" fmla="*/ 1728 w 1728"/>
              <a:gd name="T24" fmla="*/ 3216 h 32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28" h="3216">
                <a:moveTo>
                  <a:pt x="0" y="0"/>
                </a:moveTo>
                <a:cubicBezTo>
                  <a:pt x="24" y="28"/>
                  <a:pt x="48" y="56"/>
                  <a:pt x="144" y="144"/>
                </a:cubicBezTo>
                <a:cubicBezTo>
                  <a:pt x="240" y="232"/>
                  <a:pt x="448" y="392"/>
                  <a:pt x="576" y="528"/>
                </a:cubicBezTo>
                <a:cubicBezTo>
                  <a:pt x="704" y="664"/>
                  <a:pt x="800" y="784"/>
                  <a:pt x="912" y="960"/>
                </a:cubicBezTo>
                <a:cubicBezTo>
                  <a:pt x="1024" y="1136"/>
                  <a:pt x="1144" y="1344"/>
                  <a:pt x="1248" y="1584"/>
                </a:cubicBezTo>
                <a:cubicBezTo>
                  <a:pt x="1352" y="1824"/>
                  <a:pt x="1456" y="2128"/>
                  <a:pt x="1536" y="2400"/>
                </a:cubicBezTo>
                <a:cubicBezTo>
                  <a:pt x="1616" y="2672"/>
                  <a:pt x="1696" y="3080"/>
                  <a:pt x="1728" y="3216"/>
                </a:cubicBezTo>
              </a:path>
            </a:pathLst>
          </a:custGeom>
          <a:noFill/>
          <a:ln w="57150" cmpd="sng">
            <a:solidFill>
              <a:srgbClr val="0000FF"/>
            </a:solidFill>
            <a:round/>
            <a:headEnd/>
            <a:tailEnd/>
          </a:ln>
        </p:spPr>
        <p:txBody>
          <a:bodyPr wrap="none" anchor="ctr"/>
          <a:lstStyle/>
          <a:p>
            <a:endParaRPr lang="en-US" dirty="0"/>
          </a:p>
        </p:txBody>
      </p:sp>
      <p:sp>
        <p:nvSpPr>
          <p:cNvPr id="21516" name="Freeform 1032"/>
          <p:cNvSpPr>
            <a:spLocks/>
          </p:cNvSpPr>
          <p:nvPr/>
        </p:nvSpPr>
        <p:spPr bwMode="auto">
          <a:xfrm>
            <a:off x="1543864" y="1417719"/>
            <a:ext cx="3044191" cy="4393565"/>
          </a:xfrm>
          <a:custGeom>
            <a:avLst/>
            <a:gdLst>
              <a:gd name="T0" fmla="*/ 0 w 2256"/>
              <a:gd name="T1" fmla="*/ 0 h 3256"/>
              <a:gd name="T2" fmla="*/ 432 w 2256"/>
              <a:gd name="T3" fmla="*/ 288 h 3256"/>
              <a:gd name="T4" fmla="*/ 960 w 2256"/>
              <a:gd name="T5" fmla="*/ 720 h 3256"/>
              <a:gd name="T6" fmla="*/ 1488 w 2256"/>
              <a:gd name="T7" fmla="*/ 1344 h 3256"/>
              <a:gd name="T8" fmla="*/ 1824 w 2256"/>
              <a:gd name="T9" fmla="*/ 1968 h 3256"/>
              <a:gd name="T10" fmla="*/ 2016 w 2256"/>
              <a:gd name="T11" fmla="*/ 2400 h 3256"/>
              <a:gd name="T12" fmla="*/ 2208 w 2256"/>
              <a:gd name="T13" fmla="*/ 3120 h 3256"/>
              <a:gd name="T14" fmla="*/ 2256 w 2256"/>
              <a:gd name="T15" fmla="*/ 3216 h 3256"/>
              <a:gd name="T16" fmla="*/ 0 60000 65536"/>
              <a:gd name="T17" fmla="*/ 0 60000 65536"/>
              <a:gd name="T18" fmla="*/ 0 60000 65536"/>
              <a:gd name="T19" fmla="*/ 0 60000 65536"/>
              <a:gd name="T20" fmla="*/ 0 60000 65536"/>
              <a:gd name="T21" fmla="*/ 0 60000 65536"/>
              <a:gd name="T22" fmla="*/ 0 60000 65536"/>
              <a:gd name="T23" fmla="*/ 0 60000 65536"/>
              <a:gd name="T24" fmla="*/ 0 w 2256"/>
              <a:gd name="T25" fmla="*/ 0 h 3256"/>
              <a:gd name="T26" fmla="*/ 2256 w 2256"/>
              <a:gd name="T27" fmla="*/ 3256 h 32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6" h="3256">
                <a:moveTo>
                  <a:pt x="0" y="0"/>
                </a:moveTo>
                <a:cubicBezTo>
                  <a:pt x="136" y="84"/>
                  <a:pt x="272" y="168"/>
                  <a:pt x="432" y="288"/>
                </a:cubicBezTo>
                <a:cubicBezTo>
                  <a:pt x="592" y="408"/>
                  <a:pt x="784" y="544"/>
                  <a:pt x="960" y="720"/>
                </a:cubicBezTo>
                <a:cubicBezTo>
                  <a:pt x="1136" y="896"/>
                  <a:pt x="1344" y="1136"/>
                  <a:pt x="1488" y="1344"/>
                </a:cubicBezTo>
                <a:cubicBezTo>
                  <a:pt x="1632" y="1552"/>
                  <a:pt x="1736" y="1792"/>
                  <a:pt x="1824" y="1968"/>
                </a:cubicBezTo>
                <a:cubicBezTo>
                  <a:pt x="1912" y="2144"/>
                  <a:pt x="1952" y="2208"/>
                  <a:pt x="2016" y="2400"/>
                </a:cubicBezTo>
                <a:cubicBezTo>
                  <a:pt x="2080" y="2592"/>
                  <a:pt x="2168" y="2984"/>
                  <a:pt x="2208" y="3120"/>
                </a:cubicBezTo>
                <a:cubicBezTo>
                  <a:pt x="2248" y="3256"/>
                  <a:pt x="2252" y="3236"/>
                  <a:pt x="2256" y="3216"/>
                </a:cubicBezTo>
              </a:path>
            </a:pathLst>
          </a:custGeom>
          <a:noFill/>
          <a:ln w="57150" cmpd="sng">
            <a:solidFill>
              <a:srgbClr val="00FF00"/>
            </a:solidFill>
            <a:round/>
            <a:headEnd/>
            <a:tailEnd/>
          </a:ln>
        </p:spPr>
        <p:txBody>
          <a:bodyPr wrap="none" anchor="ctr"/>
          <a:lstStyle/>
          <a:p>
            <a:endParaRPr lang="en-US" dirty="0"/>
          </a:p>
        </p:txBody>
      </p:sp>
      <p:sp>
        <p:nvSpPr>
          <p:cNvPr id="21517" name="Freeform 1034"/>
          <p:cNvSpPr>
            <a:spLocks/>
          </p:cNvSpPr>
          <p:nvPr/>
        </p:nvSpPr>
        <p:spPr bwMode="auto">
          <a:xfrm>
            <a:off x="637084" y="1417719"/>
            <a:ext cx="3821431" cy="4339590"/>
          </a:xfrm>
          <a:custGeom>
            <a:avLst/>
            <a:gdLst>
              <a:gd name="T0" fmla="*/ 0 w 2832"/>
              <a:gd name="T1" fmla="*/ 0 h 3216"/>
              <a:gd name="T2" fmla="*/ 336 w 2832"/>
              <a:gd name="T3" fmla="*/ 192 h 3216"/>
              <a:gd name="T4" fmla="*/ 960 w 2832"/>
              <a:gd name="T5" fmla="*/ 624 h 3216"/>
              <a:gd name="T6" fmla="*/ 1584 w 2832"/>
              <a:gd name="T7" fmla="*/ 1104 h 3216"/>
              <a:gd name="T8" fmla="*/ 2160 w 2832"/>
              <a:gd name="T9" fmla="*/ 1728 h 3216"/>
              <a:gd name="T10" fmla="*/ 2496 w 2832"/>
              <a:gd name="T11" fmla="*/ 2304 h 3216"/>
              <a:gd name="T12" fmla="*/ 2736 w 2832"/>
              <a:gd name="T13" fmla="*/ 2832 h 3216"/>
              <a:gd name="T14" fmla="*/ 2832 w 2832"/>
              <a:gd name="T15" fmla="*/ 3216 h 3216"/>
              <a:gd name="T16" fmla="*/ 0 60000 65536"/>
              <a:gd name="T17" fmla="*/ 0 60000 65536"/>
              <a:gd name="T18" fmla="*/ 0 60000 65536"/>
              <a:gd name="T19" fmla="*/ 0 60000 65536"/>
              <a:gd name="T20" fmla="*/ 0 60000 65536"/>
              <a:gd name="T21" fmla="*/ 0 60000 65536"/>
              <a:gd name="T22" fmla="*/ 0 60000 65536"/>
              <a:gd name="T23" fmla="*/ 0 60000 65536"/>
              <a:gd name="T24" fmla="*/ 0 w 2832"/>
              <a:gd name="T25" fmla="*/ 0 h 3216"/>
              <a:gd name="T26" fmla="*/ 2832 w 2832"/>
              <a:gd name="T27" fmla="*/ 3216 h 3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2" h="3216">
                <a:moveTo>
                  <a:pt x="0" y="0"/>
                </a:moveTo>
                <a:cubicBezTo>
                  <a:pt x="88" y="44"/>
                  <a:pt x="176" y="88"/>
                  <a:pt x="336" y="192"/>
                </a:cubicBezTo>
                <a:cubicBezTo>
                  <a:pt x="496" y="296"/>
                  <a:pt x="752" y="472"/>
                  <a:pt x="960" y="624"/>
                </a:cubicBezTo>
                <a:cubicBezTo>
                  <a:pt x="1168" y="776"/>
                  <a:pt x="1384" y="920"/>
                  <a:pt x="1584" y="1104"/>
                </a:cubicBezTo>
                <a:cubicBezTo>
                  <a:pt x="1784" y="1288"/>
                  <a:pt x="2008" y="1528"/>
                  <a:pt x="2160" y="1728"/>
                </a:cubicBezTo>
                <a:cubicBezTo>
                  <a:pt x="2312" y="1928"/>
                  <a:pt x="2400" y="2120"/>
                  <a:pt x="2496" y="2304"/>
                </a:cubicBezTo>
                <a:cubicBezTo>
                  <a:pt x="2592" y="2488"/>
                  <a:pt x="2680" y="2680"/>
                  <a:pt x="2736" y="2832"/>
                </a:cubicBezTo>
                <a:cubicBezTo>
                  <a:pt x="2792" y="2984"/>
                  <a:pt x="2812" y="3100"/>
                  <a:pt x="2832" y="3216"/>
                </a:cubicBezTo>
              </a:path>
            </a:pathLst>
          </a:custGeom>
          <a:noFill/>
          <a:ln w="57150" cmpd="sng">
            <a:solidFill>
              <a:srgbClr val="FF0000"/>
            </a:solidFill>
            <a:round/>
            <a:headEnd/>
            <a:tailEnd/>
          </a:ln>
        </p:spPr>
        <p:txBody>
          <a:bodyPr wrap="none" anchor="ctr"/>
          <a:lstStyle/>
          <a:p>
            <a:endParaRPr lang="en-US" dirty="0"/>
          </a:p>
        </p:txBody>
      </p:sp>
      <p:sp>
        <p:nvSpPr>
          <p:cNvPr id="21511" name="Text Box 1036"/>
          <p:cNvSpPr txBox="1">
            <a:spLocks noChangeArrowheads="1"/>
          </p:cNvSpPr>
          <p:nvPr/>
        </p:nvSpPr>
        <p:spPr bwMode="auto">
          <a:xfrm>
            <a:off x="1530371" y="3391855"/>
            <a:ext cx="1481496" cy="1323439"/>
          </a:xfrm>
          <a:prstGeom prst="rect">
            <a:avLst/>
          </a:prstGeom>
          <a:noFill/>
          <a:ln w="9525">
            <a:noFill/>
            <a:miter lim="800000"/>
            <a:headEnd/>
            <a:tailEnd/>
          </a:ln>
        </p:spPr>
        <p:txBody>
          <a:bodyPr wrap="none">
            <a:spAutoFit/>
          </a:bodyPr>
          <a:lstStyle/>
          <a:p>
            <a:r>
              <a:rPr lang="en-US" sz="2000" b="1" dirty="0">
                <a:latin typeface="Arial" charset="0"/>
              </a:rPr>
              <a:t>shale</a:t>
            </a:r>
          </a:p>
          <a:p>
            <a:r>
              <a:rPr lang="en-US" sz="2000" b="1" dirty="0" smtClean="0">
                <a:solidFill>
                  <a:srgbClr val="0000FF"/>
                </a:solidFill>
                <a:latin typeface="Arial" charset="0"/>
              </a:rPr>
              <a:t>brine sand</a:t>
            </a:r>
            <a:endParaRPr lang="en-US" sz="2000" b="1" dirty="0">
              <a:latin typeface="Arial" charset="0"/>
            </a:endParaRPr>
          </a:p>
          <a:p>
            <a:r>
              <a:rPr lang="en-US" sz="2000" b="1" dirty="0">
                <a:solidFill>
                  <a:srgbClr val="00FF00"/>
                </a:solidFill>
                <a:latin typeface="Arial" charset="0"/>
              </a:rPr>
              <a:t>oil sand</a:t>
            </a:r>
            <a:endParaRPr lang="en-US" sz="2000" b="1" dirty="0">
              <a:latin typeface="Arial" charset="0"/>
            </a:endParaRPr>
          </a:p>
          <a:p>
            <a:r>
              <a:rPr lang="en-US" sz="2000" b="1" dirty="0">
                <a:solidFill>
                  <a:srgbClr val="FF0000"/>
                </a:solidFill>
                <a:latin typeface="Arial" charset="0"/>
              </a:rPr>
              <a:t>gas sand</a:t>
            </a:r>
            <a:endParaRPr lang="en-US" sz="2000" b="1" dirty="0">
              <a:latin typeface="Arial" charset="0"/>
            </a:endParaRPr>
          </a:p>
        </p:txBody>
      </p:sp>
      <p:sp>
        <p:nvSpPr>
          <p:cNvPr id="21512" name="Text Box 1037"/>
          <p:cNvSpPr txBox="1">
            <a:spLocks noChangeArrowheads="1"/>
          </p:cNvSpPr>
          <p:nvPr/>
        </p:nvSpPr>
        <p:spPr bwMode="auto">
          <a:xfrm rot="16231935">
            <a:off x="-17362" y="3279856"/>
            <a:ext cx="738108" cy="340043"/>
          </a:xfrm>
          <a:prstGeom prst="rect">
            <a:avLst/>
          </a:prstGeom>
          <a:noFill/>
          <a:ln w="9525">
            <a:noFill/>
            <a:miter lim="800000"/>
            <a:headEnd/>
            <a:tailEnd/>
          </a:ln>
        </p:spPr>
        <p:txBody>
          <a:bodyPr wrap="none">
            <a:spAutoFit/>
          </a:bodyPr>
          <a:lstStyle/>
          <a:p>
            <a:r>
              <a:rPr lang="en-US" sz="2000" dirty="0" smtClean="0">
                <a:latin typeface="Arial" charset="0"/>
              </a:rPr>
              <a:t>Depth</a:t>
            </a:r>
            <a:endParaRPr lang="en-US" sz="2000" dirty="0"/>
          </a:p>
        </p:txBody>
      </p:sp>
      <p:sp>
        <p:nvSpPr>
          <p:cNvPr id="21508" name="Text Box 1039"/>
          <p:cNvSpPr txBox="1">
            <a:spLocks noChangeArrowheads="1"/>
          </p:cNvSpPr>
          <p:nvPr/>
        </p:nvSpPr>
        <p:spPr bwMode="auto">
          <a:xfrm>
            <a:off x="1479094" y="964329"/>
            <a:ext cx="2459776" cy="400110"/>
          </a:xfrm>
          <a:prstGeom prst="rect">
            <a:avLst/>
          </a:prstGeom>
          <a:noFill/>
          <a:ln w="9525">
            <a:noFill/>
            <a:miter lim="800000"/>
            <a:headEnd/>
            <a:tailEnd/>
          </a:ln>
        </p:spPr>
        <p:txBody>
          <a:bodyPr wrap="none">
            <a:spAutoFit/>
          </a:bodyPr>
          <a:lstStyle/>
          <a:p>
            <a:r>
              <a:rPr lang="en-US" sz="2000" dirty="0" smtClean="0">
                <a:latin typeface="Arial" charset="0"/>
              </a:rPr>
              <a:t>Velocity, Impedance</a:t>
            </a:r>
            <a:endParaRPr lang="en-US" dirty="0"/>
          </a:p>
        </p:txBody>
      </p:sp>
      <p:sp>
        <p:nvSpPr>
          <p:cNvPr id="16" name="Text Box 1056"/>
          <p:cNvSpPr txBox="1">
            <a:spLocks noChangeArrowheads="1"/>
          </p:cNvSpPr>
          <p:nvPr/>
        </p:nvSpPr>
        <p:spPr bwMode="auto">
          <a:xfrm>
            <a:off x="4981904" y="1146107"/>
            <a:ext cx="3867628" cy="3524042"/>
          </a:xfrm>
          <a:prstGeom prst="rect">
            <a:avLst/>
          </a:prstGeom>
          <a:noFill/>
          <a:ln w="9525">
            <a:noFill/>
            <a:miter lim="800000"/>
            <a:headEnd/>
            <a:tailEnd/>
          </a:ln>
        </p:spPr>
        <p:txBody>
          <a:bodyPr wrap="square">
            <a:spAutoFit/>
          </a:bodyPr>
          <a:lstStyle/>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Sands compact faster than 	shales</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Fluids initially are 	separated in velocity		  (gas &lt; oil &lt; water)</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These trends are caused by 	variations in mineralogy,  	grain size, texture, 	sorting, fluid properties &amp; 	pressure</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ChangeArrowheads="1"/>
          </p:cNvSpPr>
          <p:nvPr/>
        </p:nvSpPr>
        <p:spPr bwMode="auto">
          <a:xfrm>
            <a:off x="0" y="855663"/>
            <a:ext cx="9144000" cy="5603875"/>
          </a:xfrm>
          <a:prstGeom prst="rect">
            <a:avLst/>
          </a:prstGeom>
          <a:solidFill>
            <a:schemeClr val="accent2"/>
          </a:solidFill>
          <a:ln w="9525" algn="ctr">
            <a:solidFill>
              <a:schemeClr val="tx1"/>
            </a:solidFill>
            <a:round/>
            <a:headEnd/>
            <a:tailEnd/>
          </a:ln>
        </p:spPr>
        <p:txBody>
          <a:bodyPr/>
          <a:lstStyle/>
          <a:p>
            <a:endParaRPr lang="en-US" altLang="en-US" dirty="0"/>
          </a:p>
        </p:txBody>
      </p:sp>
      <p:sp>
        <p:nvSpPr>
          <p:cNvPr id="43012"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26"/>
          <p:cNvSpPr>
            <a:spLocks noGrp="1" noChangeArrowheads="1"/>
          </p:cNvSpPr>
          <p:nvPr>
            <p:ph type="title"/>
          </p:nvPr>
        </p:nvSpPr>
        <p:spPr/>
        <p:txBody>
          <a:bodyPr/>
          <a:lstStyle/>
          <a:p>
            <a:r>
              <a:rPr lang="en-US" dirty="0" smtClean="0"/>
              <a:t>Reflection Coefficient Trends with Depth</a:t>
            </a:r>
          </a:p>
        </p:txBody>
      </p:sp>
      <p:sp>
        <p:nvSpPr>
          <p:cNvPr id="21508" name="Text Box 1039"/>
          <p:cNvSpPr txBox="1">
            <a:spLocks noChangeArrowheads="1"/>
          </p:cNvSpPr>
          <p:nvPr/>
        </p:nvSpPr>
        <p:spPr bwMode="auto">
          <a:xfrm>
            <a:off x="193068" y="933333"/>
            <a:ext cx="4670061" cy="400110"/>
          </a:xfrm>
          <a:prstGeom prst="rect">
            <a:avLst/>
          </a:prstGeom>
          <a:noFill/>
          <a:ln w="9525">
            <a:noFill/>
            <a:miter lim="800000"/>
            <a:headEnd/>
            <a:tailEnd/>
          </a:ln>
        </p:spPr>
        <p:txBody>
          <a:bodyPr wrap="none">
            <a:spAutoFit/>
          </a:bodyPr>
          <a:lstStyle/>
          <a:p>
            <a:r>
              <a:rPr lang="en-US" sz="2000" dirty="0" smtClean="0">
                <a:latin typeface="Arial" charset="0"/>
              </a:rPr>
              <a:t>Normal Incidence Reflection Coefficient</a:t>
            </a:r>
          </a:p>
        </p:txBody>
      </p:sp>
      <p:sp>
        <p:nvSpPr>
          <p:cNvPr id="16" name="Text Box 1056"/>
          <p:cNvSpPr txBox="1">
            <a:spLocks noChangeArrowheads="1"/>
          </p:cNvSpPr>
          <p:nvPr/>
        </p:nvSpPr>
        <p:spPr bwMode="auto">
          <a:xfrm>
            <a:off x="4788976" y="1146107"/>
            <a:ext cx="4200036" cy="5127558"/>
          </a:xfrm>
          <a:prstGeom prst="rect">
            <a:avLst/>
          </a:prstGeom>
          <a:noFill/>
          <a:ln w="9525">
            <a:noFill/>
            <a:miter lim="800000"/>
            <a:headEnd/>
            <a:tailEnd/>
          </a:ln>
        </p:spPr>
        <p:txBody>
          <a:bodyPr wrap="square">
            <a:spAutoFit/>
          </a:bodyPr>
          <a:lstStyle/>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Here we consider the RC at a 	shale/porous sand boundary</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Shale is higher impedance 	than sand where the blue 	line is left of the zero RC line</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Note how oil sands result in a 	more negative RC than brine 	sand</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Gas sands have even more 	negative RCs</a:t>
            </a:r>
          </a:p>
          <a:p>
            <a:pPr>
              <a:lnSpc>
                <a:spcPct val="90000"/>
              </a:lnSpc>
              <a:spcBef>
                <a:spcPts val="1500"/>
              </a:spcBef>
              <a:buFont typeface="Arial" pitchFamily="34" charset="0"/>
              <a:buChar char="•"/>
              <a:tabLst>
                <a:tab pos="457200" algn="l"/>
              </a:tabLst>
            </a:pPr>
            <a:r>
              <a:rPr lang="en-US" sz="2200" dirty="0" smtClean="0">
                <a:latin typeface="Tahoma" pitchFamily="34" charset="0"/>
                <a:ea typeface="Tahoma" pitchFamily="34" charset="0"/>
                <a:cs typeface="Tahoma" pitchFamily="34" charset="0"/>
              </a:rPr>
              <a:t>  At some point the differences 	between fluid types is not 	seismically detectable (HI 	floor)</a:t>
            </a:r>
          </a:p>
        </p:txBody>
      </p:sp>
      <p:sp>
        <p:nvSpPr>
          <p:cNvPr id="21513" name="Rectangle 1028"/>
          <p:cNvSpPr>
            <a:spLocks noChangeArrowheads="1"/>
          </p:cNvSpPr>
          <p:nvPr/>
        </p:nvSpPr>
        <p:spPr bwMode="auto">
          <a:xfrm>
            <a:off x="565246" y="1743177"/>
            <a:ext cx="3975757" cy="4339590"/>
          </a:xfrm>
          <a:prstGeom prst="rect">
            <a:avLst/>
          </a:prstGeom>
          <a:solidFill>
            <a:schemeClr val="bg1"/>
          </a:solidFill>
          <a:ln w="38100">
            <a:solidFill>
              <a:schemeClr val="tx1"/>
            </a:solidFill>
            <a:miter lim="800000"/>
            <a:headEnd/>
            <a:tailEnd/>
          </a:ln>
        </p:spPr>
        <p:txBody>
          <a:bodyPr wrap="none" anchor="ctr"/>
          <a:lstStyle/>
          <a:p>
            <a:endParaRPr lang="en-US" dirty="0"/>
          </a:p>
        </p:txBody>
      </p:sp>
      <p:sp>
        <p:nvSpPr>
          <p:cNvPr id="21511" name="Text Box 1036"/>
          <p:cNvSpPr txBox="1">
            <a:spLocks noChangeArrowheads="1"/>
          </p:cNvSpPr>
          <p:nvPr/>
        </p:nvSpPr>
        <p:spPr bwMode="auto">
          <a:xfrm>
            <a:off x="693363" y="3758370"/>
            <a:ext cx="2236510" cy="1015663"/>
          </a:xfrm>
          <a:prstGeom prst="rect">
            <a:avLst/>
          </a:prstGeom>
          <a:noFill/>
          <a:ln w="9525">
            <a:noFill/>
            <a:miter lim="800000"/>
            <a:headEnd/>
            <a:tailEnd/>
          </a:ln>
        </p:spPr>
        <p:txBody>
          <a:bodyPr wrap="none">
            <a:spAutoFit/>
          </a:bodyPr>
          <a:lstStyle/>
          <a:p>
            <a:r>
              <a:rPr lang="en-US" sz="2000" b="1" dirty="0" smtClean="0">
                <a:latin typeface="Arial" charset="0"/>
              </a:rPr>
              <a:t>Shale/</a:t>
            </a:r>
            <a:r>
              <a:rPr lang="en-US" sz="2000" b="1" dirty="0" smtClean="0">
                <a:solidFill>
                  <a:srgbClr val="0000FF"/>
                </a:solidFill>
                <a:latin typeface="Arial" charset="0"/>
              </a:rPr>
              <a:t>brine </a:t>
            </a:r>
            <a:r>
              <a:rPr lang="en-US" sz="2000" b="1" dirty="0">
                <a:solidFill>
                  <a:srgbClr val="0000FF"/>
                </a:solidFill>
                <a:latin typeface="Arial" charset="0"/>
              </a:rPr>
              <a:t>sand</a:t>
            </a:r>
            <a:endParaRPr lang="en-US" sz="2000" b="1" dirty="0">
              <a:latin typeface="Arial" charset="0"/>
            </a:endParaRPr>
          </a:p>
          <a:p>
            <a:r>
              <a:rPr lang="en-US" sz="2000" b="1" dirty="0" smtClean="0">
                <a:latin typeface="Arial" charset="0"/>
              </a:rPr>
              <a:t>Shale/</a:t>
            </a:r>
            <a:r>
              <a:rPr lang="en-US" sz="2000" b="1" dirty="0" smtClean="0">
                <a:solidFill>
                  <a:srgbClr val="00FF00"/>
                </a:solidFill>
                <a:latin typeface="Arial" charset="0"/>
              </a:rPr>
              <a:t>oil </a:t>
            </a:r>
            <a:r>
              <a:rPr lang="en-US" sz="2000" b="1" dirty="0">
                <a:solidFill>
                  <a:srgbClr val="00FF00"/>
                </a:solidFill>
                <a:latin typeface="Arial" charset="0"/>
              </a:rPr>
              <a:t>sand</a:t>
            </a:r>
            <a:endParaRPr lang="en-US" sz="2000" b="1" dirty="0">
              <a:latin typeface="Arial" charset="0"/>
            </a:endParaRPr>
          </a:p>
          <a:p>
            <a:r>
              <a:rPr lang="en-US" sz="2000" b="1" dirty="0" smtClean="0">
                <a:latin typeface="Arial" charset="0"/>
              </a:rPr>
              <a:t>Shale/</a:t>
            </a:r>
            <a:r>
              <a:rPr lang="en-US" sz="2000" b="1" dirty="0" smtClean="0">
                <a:solidFill>
                  <a:srgbClr val="FF0000"/>
                </a:solidFill>
                <a:latin typeface="Arial" charset="0"/>
              </a:rPr>
              <a:t>gas </a:t>
            </a:r>
            <a:r>
              <a:rPr lang="en-US" sz="2000" b="1" dirty="0">
                <a:solidFill>
                  <a:srgbClr val="FF0000"/>
                </a:solidFill>
                <a:latin typeface="Arial" charset="0"/>
              </a:rPr>
              <a:t>sand</a:t>
            </a:r>
            <a:endParaRPr lang="en-US" sz="2000" b="1" dirty="0">
              <a:latin typeface="Arial" charset="0"/>
            </a:endParaRPr>
          </a:p>
        </p:txBody>
      </p:sp>
      <p:sp>
        <p:nvSpPr>
          <p:cNvPr id="21512" name="Text Box 1037"/>
          <p:cNvSpPr txBox="1">
            <a:spLocks noChangeArrowheads="1"/>
          </p:cNvSpPr>
          <p:nvPr/>
        </p:nvSpPr>
        <p:spPr bwMode="auto">
          <a:xfrm rot="16231935">
            <a:off x="-73318" y="3614776"/>
            <a:ext cx="738108" cy="321119"/>
          </a:xfrm>
          <a:prstGeom prst="rect">
            <a:avLst/>
          </a:prstGeom>
          <a:noFill/>
          <a:ln w="9525">
            <a:noFill/>
            <a:miter lim="800000"/>
            <a:headEnd/>
            <a:tailEnd/>
          </a:ln>
        </p:spPr>
        <p:txBody>
          <a:bodyPr wrap="none">
            <a:spAutoFit/>
          </a:bodyPr>
          <a:lstStyle/>
          <a:p>
            <a:r>
              <a:rPr lang="en-US" sz="2000" dirty="0" smtClean="0">
                <a:latin typeface="Arial" charset="0"/>
              </a:rPr>
              <a:t>Depth</a:t>
            </a:r>
            <a:endParaRPr lang="en-US" sz="2000" dirty="0"/>
          </a:p>
        </p:txBody>
      </p:sp>
      <p:sp>
        <p:nvSpPr>
          <p:cNvPr id="15" name="Freeform 1031"/>
          <p:cNvSpPr>
            <a:spLocks/>
          </p:cNvSpPr>
          <p:nvPr/>
        </p:nvSpPr>
        <p:spPr bwMode="auto">
          <a:xfrm>
            <a:off x="3768510" y="1777741"/>
            <a:ext cx="387451" cy="4232487"/>
          </a:xfrm>
          <a:custGeom>
            <a:avLst/>
            <a:gdLst>
              <a:gd name="T0" fmla="*/ 0 w 1728"/>
              <a:gd name="T1" fmla="*/ 0 h 3216"/>
              <a:gd name="T2" fmla="*/ 144 w 1728"/>
              <a:gd name="T3" fmla="*/ 144 h 3216"/>
              <a:gd name="T4" fmla="*/ 576 w 1728"/>
              <a:gd name="T5" fmla="*/ 528 h 3216"/>
              <a:gd name="T6" fmla="*/ 912 w 1728"/>
              <a:gd name="T7" fmla="*/ 960 h 3216"/>
              <a:gd name="T8" fmla="*/ 1248 w 1728"/>
              <a:gd name="T9" fmla="*/ 1584 h 3216"/>
              <a:gd name="T10" fmla="*/ 1536 w 1728"/>
              <a:gd name="T11" fmla="*/ 2400 h 3216"/>
              <a:gd name="T12" fmla="*/ 1728 w 1728"/>
              <a:gd name="T13" fmla="*/ 3216 h 3216"/>
              <a:gd name="T14" fmla="*/ 0 60000 65536"/>
              <a:gd name="T15" fmla="*/ 0 60000 65536"/>
              <a:gd name="T16" fmla="*/ 0 60000 65536"/>
              <a:gd name="T17" fmla="*/ 0 60000 65536"/>
              <a:gd name="T18" fmla="*/ 0 60000 65536"/>
              <a:gd name="T19" fmla="*/ 0 60000 65536"/>
              <a:gd name="T20" fmla="*/ 0 60000 65536"/>
              <a:gd name="T21" fmla="*/ 0 w 1728"/>
              <a:gd name="T22" fmla="*/ 0 h 3216"/>
              <a:gd name="T23" fmla="*/ 1728 w 1728"/>
              <a:gd name="T24" fmla="*/ 3216 h 32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28" h="3216">
                <a:moveTo>
                  <a:pt x="0" y="0"/>
                </a:moveTo>
                <a:cubicBezTo>
                  <a:pt x="24" y="28"/>
                  <a:pt x="48" y="56"/>
                  <a:pt x="144" y="144"/>
                </a:cubicBezTo>
                <a:cubicBezTo>
                  <a:pt x="240" y="232"/>
                  <a:pt x="448" y="392"/>
                  <a:pt x="576" y="528"/>
                </a:cubicBezTo>
                <a:cubicBezTo>
                  <a:pt x="704" y="664"/>
                  <a:pt x="800" y="784"/>
                  <a:pt x="912" y="960"/>
                </a:cubicBezTo>
                <a:cubicBezTo>
                  <a:pt x="1024" y="1136"/>
                  <a:pt x="1144" y="1344"/>
                  <a:pt x="1248" y="1584"/>
                </a:cubicBezTo>
                <a:cubicBezTo>
                  <a:pt x="1352" y="1824"/>
                  <a:pt x="1456" y="2128"/>
                  <a:pt x="1536" y="2400"/>
                </a:cubicBezTo>
                <a:cubicBezTo>
                  <a:pt x="1616" y="2672"/>
                  <a:pt x="1696" y="3080"/>
                  <a:pt x="1728" y="3216"/>
                </a:cubicBezTo>
              </a:path>
            </a:pathLst>
          </a:custGeom>
          <a:noFill/>
          <a:ln w="57150" cmpd="sng">
            <a:solidFill>
              <a:srgbClr val="0000FF"/>
            </a:solidFill>
            <a:round/>
            <a:headEnd/>
            <a:tailEnd/>
          </a:ln>
        </p:spPr>
        <p:txBody>
          <a:bodyPr wrap="none" anchor="ctr"/>
          <a:lstStyle/>
          <a:p>
            <a:endParaRPr lang="en-US" dirty="0"/>
          </a:p>
        </p:txBody>
      </p:sp>
      <p:sp>
        <p:nvSpPr>
          <p:cNvPr id="17" name="Freeform 1032"/>
          <p:cNvSpPr>
            <a:spLocks/>
          </p:cNvSpPr>
          <p:nvPr/>
        </p:nvSpPr>
        <p:spPr bwMode="auto">
          <a:xfrm>
            <a:off x="2495455" y="1777741"/>
            <a:ext cx="1565101" cy="4285130"/>
          </a:xfrm>
          <a:custGeom>
            <a:avLst/>
            <a:gdLst>
              <a:gd name="T0" fmla="*/ 0 w 2256"/>
              <a:gd name="T1" fmla="*/ 0 h 3256"/>
              <a:gd name="T2" fmla="*/ 432 w 2256"/>
              <a:gd name="T3" fmla="*/ 288 h 3256"/>
              <a:gd name="T4" fmla="*/ 960 w 2256"/>
              <a:gd name="T5" fmla="*/ 720 h 3256"/>
              <a:gd name="T6" fmla="*/ 1488 w 2256"/>
              <a:gd name="T7" fmla="*/ 1344 h 3256"/>
              <a:gd name="T8" fmla="*/ 1824 w 2256"/>
              <a:gd name="T9" fmla="*/ 1968 h 3256"/>
              <a:gd name="T10" fmla="*/ 2016 w 2256"/>
              <a:gd name="T11" fmla="*/ 2400 h 3256"/>
              <a:gd name="T12" fmla="*/ 2208 w 2256"/>
              <a:gd name="T13" fmla="*/ 3120 h 3256"/>
              <a:gd name="T14" fmla="*/ 2256 w 2256"/>
              <a:gd name="T15" fmla="*/ 3216 h 3256"/>
              <a:gd name="T16" fmla="*/ 0 60000 65536"/>
              <a:gd name="T17" fmla="*/ 0 60000 65536"/>
              <a:gd name="T18" fmla="*/ 0 60000 65536"/>
              <a:gd name="T19" fmla="*/ 0 60000 65536"/>
              <a:gd name="T20" fmla="*/ 0 60000 65536"/>
              <a:gd name="T21" fmla="*/ 0 60000 65536"/>
              <a:gd name="T22" fmla="*/ 0 60000 65536"/>
              <a:gd name="T23" fmla="*/ 0 60000 65536"/>
              <a:gd name="T24" fmla="*/ 0 w 2256"/>
              <a:gd name="T25" fmla="*/ 0 h 3256"/>
              <a:gd name="T26" fmla="*/ 2256 w 2256"/>
              <a:gd name="T27" fmla="*/ 3256 h 32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6" h="3256">
                <a:moveTo>
                  <a:pt x="0" y="0"/>
                </a:moveTo>
                <a:cubicBezTo>
                  <a:pt x="136" y="84"/>
                  <a:pt x="272" y="168"/>
                  <a:pt x="432" y="288"/>
                </a:cubicBezTo>
                <a:cubicBezTo>
                  <a:pt x="592" y="408"/>
                  <a:pt x="784" y="544"/>
                  <a:pt x="960" y="720"/>
                </a:cubicBezTo>
                <a:cubicBezTo>
                  <a:pt x="1136" y="896"/>
                  <a:pt x="1344" y="1136"/>
                  <a:pt x="1488" y="1344"/>
                </a:cubicBezTo>
                <a:cubicBezTo>
                  <a:pt x="1632" y="1552"/>
                  <a:pt x="1736" y="1792"/>
                  <a:pt x="1824" y="1968"/>
                </a:cubicBezTo>
                <a:cubicBezTo>
                  <a:pt x="1912" y="2144"/>
                  <a:pt x="1952" y="2208"/>
                  <a:pt x="2016" y="2400"/>
                </a:cubicBezTo>
                <a:cubicBezTo>
                  <a:pt x="2080" y="2592"/>
                  <a:pt x="2168" y="2984"/>
                  <a:pt x="2208" y="3120"/>
                </a:cubicBezTo>
                <a:cubicBezTo>
                  <a:pt x="2248" y="3256"/>
                  <a:pt x="2252" y="3236"/>
                  <a:pt x="2256" y="3216"/>
                </a:cubicBezTo>
              </a:path>
            </a:pathLst>
          </a:custGeom>
          <a:noFill/>
          <a:ln w="57150" cmpd="sng">
            <a:solidFill>
              <a:srgbClr val="00FF00"/>
            </a:solidFill>
            <a:round/>
            <a:headEnd/>
            <a:tailEnd/>
          </a:ln>
        </p:spPr>
        <p:txBody>
          <a:bodyPr wrap="none" anchor="ctr"/>
          <a:lstStyle/>
          <a:p>
            <a:endParaRPr lang="en-US" dirty="0"/>
          </a:p>
        </p:txBody>
      </p:sp>
      <p:sp>
        <p:nvSpPr>
          <p:cNvPr id="18" name="Freeform 1033"/>
          <p:cNvSpPr>
            <a:spLocks/>
          </p:cNvSpPr>
          <p:nvPr/>
        </p:nvSpPr>
        <p:spPr bwMode="auto">
          <a:xfrm>
            <a:off x="945650" y="1777741"/>
            <a:ext cx="3006418" cy="4232487"/>
          </a:xfrm>
          <a:custGeom>
            <a:avLst/>
            <a:gdLst>
              <a:gd name="T0" fmla="*/ 0 w 2832"/>
              <a:gd name="T1" fmla="*/ 0 h 3216"/>
              <a:gd name="T2" fmla="*/ 336 w 2832"/>
              <a:gd name="T3" fmla="*/ 192 h 3216"/>
              <a:gd name="T4" fmla="*/ 960 w 2832"/>
              <a:gd name="T5" fmla="*/ 624 h 3216"/>
              <a:gd name="T6" fmla="*/ 1584 w 2832"/>
              <a:gd name="T7" fmla="*/ 1104 h 3216"/>
              <a:gd name="T8" fmla="*/ 2160 w 2832"/>
              <a:gd name="T9" fmla="*/ 1728 h 3216"/>
              <a:gd name="T10" fmla="*/ 2496 w 2832"/>
              <a:gd name="T11" fmla="*/ 2304 h 3216"/>
              <a:gd name="T12" fmla="*/ 2736 w 2832"/>
              <a:gd name="T13" fmla="*/ 2832 h 3216"/>
              <a:gd name="T14" fmla="*/ 2832 w 2832"/>
              <a:gd name="T15" fmla="*/ 3216 h 3216"/>
              <a:gd name="T16" fmla="*/ 0 60000 65536"/>
              <a:gd name="T17" fmla="*/ 0 60000 65536"/>
              <a:gd name="T18" fmla="*/ 0 60000 65536"/>
              <a:gd name="T19" fmla="*/ 0 60000 65536"/>
              <a:gd name="T20" fmla="*/ 0 60000 65536"/>
              <a:gd name="T21" fmla="*/ 0 60000 65536"/>
              <a:gd name="T22" fmla="*/ 0 60000 65536"/>
              <a:gd name="T23" fmla="*/ 0 60000 65536"/>
              <a:gd name="T24" fmla="*/ 0 w 2832"/>
              <a:gd name="T25" fmla="*/ 0 h 3216"/>
              <a:gd name="T26" fmla="*/ 2832 w 2832"/>
              <a:gd name="T27" fmla="*/ 3216 h 3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2" h="3216">
                <a:moveTo>
                  <a:pt x="0" y="0"/>
                </a:moveTo>
                <a:cubicBezTo>
                  <a:pt x="88" y="44"/>
                  <a:pt x="176" y="88"/>
                  <a:pt x="336" y="192"/>
                </a:cubicBezTo>
                <a:cubicBezTo>
                  <a:pt x="496" y="296"/>
                  <a:pt x="752" y="472"/>
                  <a:pt x="960" y="624"/>
                </a:cubicBezTo>
                <a:cubicBezTo>
                  <a:pt x="1168" y="776"/>
                  <a:pt x="1384" y="920"/>
                  <a:pt x="1584" y="1104"/>
                </a:cubicBezTo>
                <a:cubicBezTo>
                  <a:pt x="1784" y="1288"/>
                  <a:pt x="2008" y="1528"/>
                  <a:pt x="2160" y="1728"/>
                </a:cubicBezTo>
                <a:cubicBezTo>
                  <a:pt x="2312" y="1928"/>
                  <a:pt x="2400" y="2120"/>
                  <a:pt x="2496" y="2304"/>
                </a:cubicBezTo>
                <a:cubicBezTo>
                  <a:pt x="2592" y="2488"/>
                  <a:pt x="2680" y="2680"/>
                  <a:pt x="2736" y="2832"/>
                </a:cubicBezTo>
                <a:cubicBezTo>
                  <a:pt x="2792" y="2984"/>
                  <a:pt x="2812" y="3100"/>
                  <a:pt x="2832" y="3216"/>
                </a:cubicBezTo>
              </a:path>
            </a:pathLst>
          </a:custGeom>
          <a:noFill/>
          <a:ln w="57150" cmpd="sng">
            <a:solidFill>
              <a:srgbClr val="FF0000"/>
            </a:solidFill>
            <a:round/>
            <a:headEnd/>
            <a:tailEnd/>
          </a:ln>
        </p:spPr>
        <p:txBody>
          <a:bodyPr wrap="none" anchor="ctr"/>
          <a:lstStyle/>
          <a:p>
            <a:endParaRPr lang="en-US" dirty="0"/>
          </a:p>
        </p:txBody>
      </p:sp>
      <p:grpSp>
        <p:nvGrpSpPr>
          <p:cNvPr id="23" name="Group 22"/>
          <p:cNvGrpSpPr/>
          <p:nvPr/>
        </p:nvGrpSpPr>
        <p:grpSpPr>
          <a:xfrm>
            <a:off x="1441211" y="5174043"/>
            <a:ext cx="3066978" cy="338554"/>
            <a:chOff x="1503203" y="5065557"/>
            <a:chExt cx="3066978" cy="338554"/>
          </a:xfrm>
        </p:grpSpPr>
        <p:sp>
          <p:nvSpPr>
            <p:cNvPr id="19" name="Rectangle 18"/>
            <p:cNvSpPr/>
            <p:nvPr/>
          </p:nvSpPr>
          <p:spPr>
            <a:xfrm>
              <a:off x="1503203" y="5065557"/>
              <a:ext cx="1141659" cy="338554"/>
            </a:xfrm>
            <a:prstGeom prst="rect">
              <a:avLst/>
            </a:prstGeom>
          </p:spPr>
          <p:txBody>
            <a:bodyPr wrap="none">
              <a:spAutoFit/>
            </a:bodyPr>
            <a:lstStyle/>
            <a:p>
              <a:r>
                <a:rPr lang="en-US" sz="1600" b="1" dirty="0" smtClean="0">
                  <a:latin typeface="Tahoma" pitchFamily="34" charset="0"/>
                  <a:ea typeface="Tahoma" pitchFamily="34" charset="0"/>
                  <a:cs typeface="Tahoma" pitchFamily="34" charset="0"/>
                </a:rPr>
                <a:t>DHI floor</a:t>
              </a:r>
              <a:endParaRPr lang="en-US" sz="1600" b="1" dirty="0"/>
            </a:p>
          </p:txBody>
        </p:sp>
        <p:cxnSp>
          <p:nvCxnSpPr>
            <p:cNvPr id="21" name="Straight Connector 20"/>
            <p:cNvCxnSpPr/>
            <p:nvPr/>
          </p:nvCxnSpPr>
          <p:spPr bwMode="auto">
            <a:xfrm>
              <a:off x="2597946" y="5238119"/>
              <a:ext cx="1972235" cy="0"/>
            </a:xfrm>
            <a:prstGeom prst="line">
              <a:avLst/>
            </a:prstGeom>
            <a:solidFill>
              <a:schemeClr val="accent1"/>
            </a:solidFill>
            <a:ln w="38100"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Text Box 1039"/>
          <p:cNvSpPr txBox="1">
            <a:spLocks noChangeArrowheads="1"/>
          </p:cNvSpPr>
          <p:nvPr/>
        </p:nvSpPr>
        <p:spPr bwMode="auto">
          <a:xfrm>
            <a:off x="1104886" y="1411195"/>
            <a:ext cx="3139577" cy="338554"/>
          </a:xfrm>
          <a:prstGeom prst="rect">
            <a:avLst/>
          </a:prstGeom>
          <a:noFill/>
          <a:ln w="9525">
            <a:noFill/>
            <a:miter lim="800000"/>
            <a:headEnd/>
            <a:tailEnd/>
          </a:ln>
        </p:spPr>
        <p:txBody>
          <a:bodyPr wrap="none">
            <a:spAutoFit/>
          </a:bodyPr>
          <a:lstStyle/>
          <a:p>
            <a:r>
              <a:rPr lang="en-US" sz="1600" dirty="0" smtClean="0">
                <a:latin typeface="Arial Black" pitchFamily="34" charset="0"/>
              </a:rPr>
              <a:t>Negative RCs                   0</a:t>
            </a:r>
          </a:p>
        </p:txBody>
      </p:sp>
      <p:cxnSp>
        <p:nvCxnSpPr>
          <p:cNvPr id="25" name="Straight Connector 24"/>
          <p:cNvCxnSpPr/>
          <p:nvPr/>
        </p:nvCxnSpPr>
        <p:spPr bwMode="auto">
          <a:xfrm>
            <a:off x="4014060" y="1782305"/>
            <a:ext cx="0" cy="3983065"/>
          </a:xfrm>
          <a:prstGeom prst="line">
            <a:avLst/>
          </a:prstGeom>
          <a:solidFill>
            <a:schemeClr val="accent1"/>
          </a:solidFill>
          <a:ln w="38100" cap="flat" cmpd="sng" algn="ctr">
            <a:solidFill>
              <a:schemeClr val="tx1"/>
            </a:solidFill>
            <a:prstDash val="lg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47"/>
          <p:cNvSpPr>
            <a:spLocks noGrp="1" noChangeArrowheads="1"/>
          </p:cNvSpPr>
          <p:nvPr>
            <p:ph type="title"/>
          </p:nvPr>
        </p:nvSpPr>
        <p:spPr>
          <a:noFill/>
        </p:spPr>
        <p:txBody>
          <a:bodyPr/>
          <a:lstStyle/>
          <a:p>
            <a:r>
              <a:rPr lang="en-US" dirty="0" smtClean="0"/>
              <a:t>Typical Gulf Of Mexico Impedance Trend</a:t>
            </a:r>
          </a:p>
        </p:txBody>
      </p:sp>
      <p:sp>
        <p:nvSpPr>
          <p:cNvPr id="8198" name="Rectangle 49"/>
          <p:cNvSpPr>
            <a:spLocks noChangeArrowheads="1"/>
          </p:cNvSpPr>
          <p:nvPr/>
        </p:nvSpPr>
        <p:spPr bwMode="auto">
          <a:xfrm>
            <a:off x="5275761" y="1728788"/>
            <a:ext cx="3465513" cy="4227513"/>
          </a:xfrm>
          <a:prstGeom prst="rect">
            <a:avLst/>
          </a:prstGeom>
          <a:solidFill>
            <a:srgbClr val="FFFFCC"/>
          </a:solidFill>
          <a:ln w="9525">
            <a:noFill/>
            <a:miter lim="800000"/>
            <a:headEnd/>
            <a:tailEnd/>
          </a:ln>
        </p:spPr>
        <p:txBody>
          <a:bodyPr wrap="none" anchor="ctr"/>
          <a:lstStyle/>
          <a:p>
            <a:endParaRPr lang="en-US" dirty="0"/>
          </a:p>
        </p:txBody>
      </p:sp>
      <p:sp>
        <p:nvSpPr>
          <p:cNvPr id="8199" name="Rectangle 50"/>
          <p:cNvSpPr>
            <a:spLocks noChangeArrowheads="1"/>
          </p:cNvSpPr>
          <p:nvPr/>
        </p:nvSpPr>
        <p:spPr bwMode="auto">
          <a:xfrm>
            <a:off x="5275761" y="1703388"/>
            <a:ext cx="3465513" cy="4252913"/>
          </a:xfrm>
          <a:prstGeom prst="rect">
            <a:avLst/>
          </a:prstGeom>
          <a:noFill/>
          <a:ln w="9525">
            <a:solidFill>
              <a:schemeClr val="tx1"/>
            </a:solidFill>
            <a:miter lim="800000"/>
            <a:headEnd/>
            <a:tailEnd/>
          </a:ln>
        </p:spPr>
        <p:txBody>
          <a:bodyPr wrap="none" anchor="ctr"/>
          <a:lstStyle/>
          <a:p>
            <a:endParaRPr lang="en-US" dirty="0"/>
          </a:p>
        </p:txBody>
      </p:sp>
      <p:sp>
        <p:nvSpPr>
          <p:cNvPr id="8200" name="Text Box 51"/>
          <p:cNvSpPr txBox="1">
            <a:spLocks noChangeArrowheads="1"/>
          </p:cNvSpPr>
          <p:nvPr/>
        </p:nvSpPr>
        <p:spPr bwMode="auto">
          <a:xfrm>
            <a:off x="5128123" y="1430338"/>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5</a:t>
            </a:r>
            <a:endParaRPr lang="en-US" sz="1200" b="1" dirty="0">
              <a:latin typeface="Tahoma" pitchFamily="34" charset="0"/>
            </a:endParaRPr>
          </a:p>
        </p:txBody>
      </p:sp>
      <p:sp>
        <p:nvSpPr>
          <p:cNvPr id="8201" name="Text Box 52"/>
          <p:cNvSpPr txBox="1">
            <a:spLocks noChangeArrowheads="1"/>
          </p:cNvSpPr>
          <p:nvPr/>
        </p:nvSpPr>
        <p:spPr bwMode="auto">
          <a:xfrm>
            <a:off x="8538073" y="1430338"/>
            <a:ext cx="409575" cy="304800"/>
          </a:xfrm>
          <a:prstGeom prst="rect">
            <a:avLst/>
          </a:prstGeom>
          <a:noFill/>
          <a:ln w="9525">
            <a:noFill/>
            <a:miter lim="800000"/>
            <a:headEnd/>
            <a:tailEnd/>
          </a:ln>
        </p:spPr>
        <p:txBody>
          <a:bodyPr wrap="none">
            <a:spAutoFit/>
          </a:bodyPr>
          <a:lstStyle/>
          <a:p>
            <a:pPr algn="ctr"/>
            <a:r>
              <a:rPr lang="en-US" sz="1400" b="1" dirty="0">
                <a:latin typeface="Tahoma" pitchFamily="34" charset="0"/>
              </a:rPr>
              <a:t>25</a:t>
            </a:r>
          </a:p>
        </p:txBody>
      </p:sp>
      <p:sp>
        <p:nvSpPr>
          <p:cNvPr id="8202" name="Text Box 53"/>
          <p:cNvSpPr txBox="1">
            <a:spLocks noChangeArrowheads="1"/>
          </p:cNvSpPr>
          <p:nvPr/>
        </p:nvSpPr>
        <p:spPr bwMode="auto">
          <a:xfrm>
            <a:off x="6841036" y="1430338"/>
            <a:ext cx="409575" cy="304800"/>
          </a:xfrm>
          <a:prstGeom prst="rect">
            <a:avLst/>
          </a:prstGeom>
          <a:noFill/>
          <a:ln w="9525">
            <a:noFill/>
            <a:miter lim="800000"/>
            <a:headEnd/>
            <a:tailEnd/>
          </a:ln>
        </p:spPr>
        <p:txBody>
          <a:bodyPr wrap="none">
            <a:spAutoFit/>
          </a:bodyPr>
          <a:lstStyle/>
          <a:p>
            <a:pPr algn="ctr"/>
            <a:r>
              <a:rPr lang="en-US" sz="1400" b="1" dirty="0">
                <a:latin typeface="Tahoma" pitchFamily="34" charset="0"/>
              </a:rPr>
              <a:t>15</a:t>
            </a:r>
          </a:p>
        </p:txBody>
      </p:sp>
      <p:sp>
        <p:nvSpPr>
          <p:cNvPr id="8203" name="Text Box 54"/>
          <p:cNvSpPr txBox="1">
            <a:spLocks noChangeArrowheads="1"/>
          </p:cNvSpPr>
          <p:nvPr/>
        </p:nvSpPr>
        <p:spPr bwMode="auto">
          <a:xfrm>
            <a:off x="5955211" y="1430338"/>
            <a:ext cx="409575" cy="304800"/>
          </a:xfrm>
          <a:prstGeom prst="rect">
            <a:avLst/>
          </a:prstGeom>
          <a:noFill/>
          <a:ln w="9525">
            <a:noFill/>
            <a:miter lim="800000"/>
            <a:headEnd/>
            <a:tailEnd/>
          </a:ln>
        </p:spPr>
        <p:txBody>
          <a:bodyPr wrap="none">
            <a:spAutoFit/>
          </a:bodyPr>
          <a:lstStyle/>
          <a:p>
            <a:pPr algn="ctr"/>
            <a:r>
              <a:rPr lang="en-US" sz="1400" b="1" dirty="0">
                <a:latin typeface="Tahoma" pitchFamily="34" charset="0"/>
              </a:rPr>
              <a:t>10</a:t>
            </a:r>
          </a:p>
        </p:txBody>
      </p:sp>
      <p:sp>
        <p:nvSpPr>
          <p:cNvPr id="8204" name="Text Box 55"/>
          <p:cNvSpPr txBox="1">
            <a:spLocks noChangeArrowheads="1"/>
          </p:cNvSpPr>
          <p:nvPr/>
        </p:nvSpPr>
        <p:spPr bwMode="auto">
          <a:xfrm>
            <a:off x="7653836" y="1430338"/>
            <a:ext cx="409575" cy="304800"/>
          </a:xfrm>
          <a:prstGeom prst="rect">
            <a:avLst/>
          </a:prstGeom>
          <a:noFill/>
          <a:ln w="9525">
            <a:noFill/>
            <a:miter lim="800000"/>
            <a:headEnd/>
            <a:tailEnd/>
          </a:ln>
        </p:spPr>
        <p:txBody>
          <a:bodyPr wrap="none">
            <a:spAutoFit/>
          </a:bodyPr>
          <a:lstStyle/>
          <a:p>
            <a:pPr algn="ctr"/>
            <a:r>
              <a:rPr lang="en-US" sz="1400" b="1" dirty="0">
                <a:latin typeface="Tahoma" pitchFamily="34" charset="0"/>
              </a:rPr>
              <a:t>20</a:t>
            </a:r>
          </a:p>
        </p:txBody>
      </p:sp>
      <p:sp>
        <p:nvSpPr>
          <p:cNvPr id="8205" name="Line 56"/>
          <p:cNvSpPr>
            <a:spLocks noChangeShapeType="1"/>
          </p:cNvSpPr>
          <p:nvPr/>
        </p:nvSpPr>
        <p:spPr bwMode="auto">
          <a:xfrm>
            <a:off x="5275761" y="1633538"/>
            <a:ext cx="0" cy="69850"/>
          </a:xfrm>
          <a:prstGeom prst="line">
            <a:avLst/>
          </a:prstGeom>
          <a:noFill/>
          <a:ln w="9525">
            <a:solidFill>
              <a:schemeClr val="tx1"/>
            </a:solidFill>
            <a:round/>
            <a:headEnd/>
            <a:tailEnd/>
          </a:ln>
        </p:spPr>
        <p:txBody>
          <a:bodyPr wrap="none" anchor="ctr"/>
          <a:lstStyle/>
          <a:p>
            <a:endParaRPr lang="en-US" dirty="0"/>
          </a:p>
        </p:txBody>
      </p:sp>
      <p:sp>
        <p:nvSpPr>
          <p:cNvPr id="8206" name="Line 57"/>
          <p:cNvSpPr>
            <a:spLocks noChangeShapeType="1"/>
          </p:cNvSpPr>
          <p:nvPr/>
        </p:nvSpPr>
        <p:spPr bwMode="auto">
          <a:xfrm>
            <a:off x="6161586" y="1633538"/>
            <a:ext cx="0" cy="69850"/>
          </a:xfrm>
          <a:prstGeom prst="line">
            <a:avLst/>
          </a:prstGeom>
          <a:noFill/>
          <a:ln w="9525">
            <a:solidFill>
              <a:schemeClr val="tx1"/>
            </a:solidFill>
            <a:round/>
            <a:headEnd/>
            <a:tailEnd/>
          </a:ln>
        </p:spPr>
        <p:txBody>
          <a:bodyPr wrap="none" anchor="ctr"/>
          <a:lstStyle/>
          <a:p>
            <a:endParaRPr lang="en-US" dirty="0"/>
          </a:p>
        </p:txBody>
      </p:sp>
      <p:sp>
        <p:nvSpPr>
          <p:cNvPr id="8207" name="Line 58"/>
          <p:cNvSpPr>
            <a:spLocks noChangeShapeType="1"/>
          </p:cNvSpPr>
          <p:nvPr/>
        </p:nvSpPr>
        <p:spPr bwMode="auto">
          <a:xfrm>
            <a:off x="7045823" y="1633538"/>
            <a:ext cx="0" cy="69850"/>
          </a:xfrm>
          <a:prstGeom prst="line">
            <a:avLst/>
          </a:prstGeom>
          <a:noFill/>
          <a:ln w="9525">
            <a:solidFill>
              <a:schemeClr val="tx1"/>
            </a:solidFill>
            <a:round/>
            <a:headEnd/>
            <a:tailEnd/>
          </a:ln>
        </p:spPr>
        <p:txBody>
          <a:bodyPr wrap="none" anchor="ctr"/>
          <a:lstStyle/>
          <a:p>
            <a:endParaRPr lang="en-US" dirty="0"/>
          </a:p>
        </p:txBody>
      </p:sp>
      <p:sp>
        <p:nvSpPr>
          <p:cNvPr id="8208" name="Line 59"/>
          <p:cNvSpPr>
            <a:spLocks noChangeShapeType="1"/>
          </p:cNvSpPr>
          <p:nvPr/>
        </p:nvSpPr>
        <p:spPr bwMode="auto">
          <a:xfrm>
            <a:off x="7857036" y="1633538"/>
            <a:ext cx="0" cy="69850"/>
          </a:xfrm>
          <a:prstGeom prst="line">
            <a:avLst/>
          </a:prstGeom>
          <a:noFill/>
          <a:ln w="9525">
            <a:solidFill>
              <a:schemeClr val="tx1"/>
            </a:solidFill>
            <a:round/>
            <a:headEnd/>
            <a:tailEnd/>
          </a:ln>
        </p:spPr>
        <p:txBody>
          <a:bodyPr wrap="none" anchor="ctr"/>
          <a:lstStyle/>
          <a:p>
            <a:endParaRPr lang="en-US" dirty="0"/>
          </a:p>
        </p:txBody>
      </p:sp>
      <p:sp>
        <p:nvSpPr>
          <p:cNvPr id="8209" name="Line 60"/>
          <p:cNvSpPr>
            <a:spLocks noChangeShapeType="1"/>
          </p:cNvSpPr>
          <p:nvPr/>
        </p:nvSpPr>
        <p:spPr bwMode="auto">
          <a:xfrm>
            <a:off x="8741273" y="1633538"/>
            <a:ext cx="0" cy="69850"/>
          </a:xfrm>
          <a:prstGeom prst="line">
            <a:avLst/>
          </a:prstGeom>
          <a:noFill/>
          <a:ln w="9525">
            <a:solidFill>
              <a:schemeClr val="tx1"/>
            </a:solidFill>
            <a:round/>
            <a:headEnd/>
            <a:tailEnd/>
          </a:ln>
        </p:spPr>
        <p:txBody>
          <a:bodyPr wrap="none" anchor="ctr"/>
          <a:lstStyle/>
          <a:p>
            <a:endParaRPr lang="en-US" dirty="0"/>
          </a:p>
        </p:txBody>
      </p:sp>
      <p:sp>
        <p:nvSpPr>
          <p:cNvPr id="8210" name="Rectangle 61"/>
          <p:cNvSpPr>
            <a:spLocks noChangeArrowheads="1"/>
          </p:cNvSpPr>
          <p:nvPr/>
        </p:nvSpPr>
        <p:spPr bwMode="auto">
          <a:xfrm>
            <a:off x="4864598" y="5789613"/>
            <a:ext cx="409575" cy="304800"/>
          </a:xfrm>
          <a:prstGeom prst="rect">
            <a:avLst/>
          </a:prstGeom>
          <a:noFill/>
          <a:ln w="9525">
            <a:noFill/>
            <a:miter lim="800000"/>
            <a:headEnd/>
            <a:tailEnd/>
          </a:ln>
        </p:spPr>
        <p:txBody>
          <a:bodyPr wrap="none">
            <a:spAutoFit/>
          </a:bodyPr>
          <a:lstStyle/>
          <a:p>
            <a:pPr algn="ctr"/>
            <a:r>
              <a:rPr lang="en-US" sz="1400" b="1" dirty="0">
                <a:latin typeface="Tahoma" pitchFamily="34" charset="0"/>
              </a:rPr>
              <a:t>10</a:t>
            </a:r>
          </a:p>
        </p:txBody>
      </p:sp>
      <p:sp>
        <p:nvSpPr>
          <p:cNvPr id="8211" name="Text Box 62"/>
          <p:cNvSpPr txBox="1">
            <a:spLocks noChangeArrowheads="1"/>
          </p:cNvSpPr>
          <p:nvPr/>
        </p:nvSpPr>
        <p:spPr bwMode="auto">
          <a:xfrm>
            <a:off x="4982073" y="1570038"/>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3</a:t>
            </a:r>
          </a:p>
        </p:txBody>
      </p:sp>
      <p:sp>
        <p:nvSpPr>
          <p:cNvPr id="8212" name="Rectangle 63"/>
          <p:cNvSpPr>
            <a:spLocks noChangeArrowheads="1"/>
          </p:cNvSpPr>
          <p:nvPr/>
        </p:nvSpPr>
        <p:spPr bwMode="auto">
          <a:xfrm>
            <a:off x="4958261" y="2163763"/>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4</a:t>
            </a:r>
          </a:p>
        </p:txBody>
      </p:sp>
      <p:sp>
        <p:nvSpPr>
          <p:cNvPr id="8213" name="Rectangle 64"/>
          <p:cNvSpPr>
            <a:spLocks noChangeArrowheads="1"/>
          </p:cNvSpPr>
          <p:nvPr/>
        </p:nvSpPr>
        <p:spPr bwMode="auto">
          <a:xfrm>
            <a:off x="4958261" y="2720976"/>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5</a:t>
            </a:r>
          </a:p>
        </p:txBody>
      </p:sp>
      <p:sp>
        <p:nvSpPr>
          <p:cNvPr id="8214" name="Rectangle 65"/>
          <p:cNvSpPr>
            <a:spLocks noChangeArrowheads="1"/>
          </p:cNvSpPr>
          <p:nvPr/>
        </p:nvSpPr>
        <p:spPr bwMode="auto">
          <a:xfrm>
            <a:off x="4958261" y="3349626"/>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6</a:t>
            </a:r>
          </a:p>
        </p:txBody>
      </p:sp>
      <p:sp>
        <p:nvSpPr>
          <p:cNvPr id="8215" name="Rectangle 66"/>
          <p:cNvSpPr>
            <a:spLocks noChangeArrowheads="1"/>
          </p:cNvSpPr>
          <p:nvPr/>
        </p:nvSpPr>
        <p:spPr bwMode="auto">
          <a:xfrm>
            <a:off x="4958261" y="3976688"/>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7</a:t>
            </a:r>
          </a:p>
        </p:txBody>
      </p:sp>
      <p:sp>
        <p:nvSpPr>
          <p:cNvPr id="8216" name="Rectangle 67"/>
          <p:cNvSpPr>
            <a:spLocks noChangeArrowheads="1"/>
          </p:cNvSpPr>
          <p:nvPr/>
        </p:nvSpPr>
        <p:spPr bwMode="auto">
          <a:xfrm>
            <a:off x="4958261" y="4533901"/>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8</a:t>
            </a:r>
          </a:p>
        </p:txBody>
      </p:sp>
      <p:sp>
        <p:nvSpPr>
          <p:cNvPr id="8217" name="Rectangle 68"/>
          <p:cNvSpPr>
            <a:spLocks noChangeArrowheads="1"/>
          </p:cNvSpPr>
          <p:nvPr/>
        </p:nvSpPr>
        <p:spPr bwMode="auto">
          <a:xfrm>
            <a:off x="4958261" y="5162551"/>
            <a:ext cx="296863" cy="304800"/>
          </a:xfrm>
          <a:prstGeom prst="rect">
            <a:avLst/>
          </a:prstGeom>
          <a:noFill/>
          <a:ln w="9525">
            <a:noFill/>
            <a:miter lim="800000"/>
            <a:headEnd/>
            <a:tailEnd/>
          </a:ln>
        </p:spPr>
        <p:txBody>
          <a:bodyPr wrap="none">
            <a:spAutoFit/>
          </a:bodyPr>
          <a:lstStyle/>
          <a:p>
            <a:pPr algn="ctr"/>
            <a:r>
              <a:rPr lang="en-US" sz="1400" b="1" dirty="0">
                <a:latin typeface="Tahoma" pitchFamily="34" charset="0"/>
              </a:rPr>
              <a:t>9</a:t>
            </a:r>
          </a:p>
        </p:txBody>
      </p:sp>
      <p:sp>
        <p:nvSpPr>
          <p:cNvPr id="8218" name="Line 69"/>
          <p:cNvSpPr>
            <a:spLocks noChangeShapeType="1"/>
          </p:cNvSpPr>
          <p:nvPr/>
        </p:nvSpPr>
        <p:spPr bwMode="auto">
          <a:xfrm rot="16200000">
            <a:off x="5239248" y="1666876"/>
            <a:ext cx="0" cy="73025"/>
          </a:xfrm>
          <a:prstGeom prst="line">
            <a:avLst/>
          </a:prstGeom>
          <a:noFill/>
          <a:ln w="9525">
            <a:solidFill>
              <a:schemeClr val="tx1"/>
            </a:solidFill>
            <a:round/>
            <a:headEnd/>
            <a:tailEnd/>
          </a:ln>
        </p:spPr>
        <p:txBody>
          <a:bodyPr wrap="none" anchor="ctr"/>
          <a:lstStyle/>
          <a:p>
            <a:endParaRPr lang="en-US" dirty="0"/>
          </a:p>
        </p:txBody>
      </p:sp>
      <p:sp>
        <p:nvSpPr>
          <p:cNvPr id="8219" name="Line 70"/>
          <p:cNvSpPr>
            <a:spLocks noChangeShapeType="1"/>
          </p:cNvSpPr>
          <p:nvPr/>
        </p:nvSpPr>
        <p:spPr bwMode="auto">
          <a:xfrm rot="16200000">
            <a:off x="5239248" y="2293938"/>
            <a:ext cx="0" cy="73025"/>
          </a:xfrm>
          <a:prstGeom prst="line">
            <a:avLst/>
          </a:prstGeom>
          <a:noFill/>
          <a:ln w="9525">
            <a:solidFill>
              <a:schemeClr val="tx1"/>
            </a:solidFill>
            <a:round/>
            <a:headEnd/>
            <a:tailEnd/>
          </a:ln>
        </p:spPr>
        <p:txBody>
          <a:bodyPr wrap="none" anchor="ctr"/>
          <a:lstStyle/>
          <a:p>
            <a:endParaRPr lang="en-US" dirty="0"/>
          </a:p>
        </p:txBody>
      </p:sp>
      <p:sp>
        <p:nvSpPr>
          <p:cNvPr id="8220" name="Line 71"/>
          <p:cNvSpPr>
            <a:spLocks noChangeShapeType="1"/>
          </p:cNvSpPr>
          <p:nvPr/>
        </p:nvSpPr>
        <p:spPr bwMode="auto">
          <a:xfrm rot="16200000">
            <a:off x="5239248" y="2852738"/>
            <a:ext cx="0" cy="73025"/>
          </a:xfrm>
          <a:prstGeom prst="line">
            <a:avLst/>
          </a:prstGeom>
          <a:noFill/>
          <a:ln w="9525">
            <a:solidFill>
              <a:schemeClr val="tx1"/>
            </a:solidFill>
            <a:round/>
            <a:headEnd/>
            <a:tailEnd/>
          </a:ln>
        </p:spPr>
        <p:txBody>
          <a:bodyPr wrap="none" anchor="ctr"/>
          <a:lstStyle/>
          <a:p>
            <a:endParaRPr lang="en-US" dirty="0"/>
          </a:p>
        </p:txBody>
      </p:sp>
      <p:sp>
        <p:nvSpPr>
          <p:cNvPr id="8221" name="Line 72"/>
          <p:cNvSpPr>
            <a:spLocks noChangeShapeType="1"/>
          </p:cNvSpPr>
          <p:nvPr/>
        </p:nvSpPr>
        <p:spPr bwMode="auto">
          <a:xfrm rot="16200000">
            <a:off x="5239248" y="3479801"/>
            <a:ext cx="0" cy="73025"/>
          </a:xfrm>
          <a:prstGeom prst="line">
            <a:avLst/>
          </a:prstGeom>
          <a:noFill/>
          <a:ln w="9525">
            <a:solidFill>
              <a:schemeClr val="tx1"/>
            </a:solidFill>
            <a:round/>
            <a:headEnd/>
            <a:tailEnd/>
          </a:ln>
        </p:spPr>
        <p:txBody>
          <a:bodyPr wrap="none" anchor="ctr"/>
          <a:lstStyle/>
          <a:p>
            <a:endParaRPr lang="en-US" dirty="0"/>
          </a:p>
        </p:txBody>
      </p:sp>
      <p:sp>
        <p:nvSpPr>
          <p:cNvPr id="8222" name="Line 73"/>
          <p:cNvSpPr>
            <a:spLocks noChangeShapeType="1"/>
          </p:cNvSpPr>
          <p:nvPr/>
        </p:nvSpPr>
        <p:spPr bwMode="auto">
          <a:xfrm rot="16200000">
            <a:off x="5239248" y="4106863"/>
            <a:ext cx="0" cy="73025"/>
          </a:xfrm>
          <a:prstGeom prst="line">
            <a:avLst/>
          </a:prstGeom>
          <a:noFill/>
          <a:ln w="9525">
            <a:solidFill>
              <a:schemeClr val="tx1"/>
            </a:solidFill>
            <a:round/>
            <a:headEnd/>
            <a:tailEnd/>
          </a:ln>
        </p:spPr>
        <p:txBody>
          <a:bodyPr wrap="none" anchor="ctr"/>
          <a:lstStyle/>
          <a:p>
            <a:endParaRPr lang="en-US" dirty="0"/>
          </a:p>
        </p:txBody>
      </p:sp>
      <p:sp>
        <p:nvSpPr>
          <p:cNvPr id="8223" name="Line 74"/>
          <p:cNvSpPr>
            <a:spLocks noChangeShapeType="1"/>
          </p:cNvSpPr>
          <p:nvPr/>
        </p:nvSpPr>
        <p:spPr bwMode="auto">
          <a:xfrm rot="16200000">
            <a:off x="5239248" y="4665663"/>
            <a:ext cx="0" cy="73025"/>
          </a:xfrm>
          <a:prstGeom prst="line">
            <a:avLst/>
          </a:prstGeom>
          <a:noFill/>
          <a:ln w="9525">
            <a:solidFill>
              <a:schemeClr val="tx1"/>
            </a:solidFill>
            <a:round/>
            <a:headEnd/>
            <a:tailEnd/>
          </a:ln>
        </p:spPr>
        <p:txBody>
          <a:bodyPr wrap="none" anchor="ctr"/>
          <a:lstStyle/>
          <a:p>
            <a:endParaRPr lang="en-US" dirty="0"/>
          </a:p>
        </p:txBody>
      </p:sp>
      <p:sp>
        <p:nvSpPr>
          <p:cNvPr id="8224" name="Line 75"/>
          <p:cNvSpPr>
            <a:spLocks noChangeShapeType="1"/>
          </p:cNvSpPr>
          <p:nvPr/>
        </p:nvSpPr>
        <p:spPr bwMode="auto">
          <a:xfrm rot="16200000">
            <a:off x="5239248" y="5292726"/>
            <a:ext cx="0" cy="73025"/>
          </a:xfrm>
          <a:prstGeom prst="line">
            <a:avLst/>
          </a:prstGeom>
          <a:noFill/>
          <a:ln w="9525">
            <a:solidFill>
              <a:schemeClr val="tx1"/>
            </a:solidFill>
            <a:round/>
            <a:headEnd/>
            <a:tailEnd/>
          </a:ln>
        </p:spPr>
        <p:txBody>
          <a:bodyPr wrap="none" anchor="ctr"/>
          <a:lstStyle/>
          <a:p>
            <a:endParaRPr lang="en-US" dirty="0"/>
          </a:p>
        </p:txBody>
      </p:sp>
      <p:sp>
        <p:nvSpPr>
          <p:cNvPr id="8225" name="Line 76"/>
          <p:cNvSpPr>
            <a:spLocks noChangeShapeType="1"/>
          </p:cNvSpPr>
          <p:nvPr/>
        </p:nvSpPr>
        <p:spPr bwMode="auto">
          <a:xfrm rot="16200000">
            <a:off x="5239248" y="5919788"/>
            <a:ext cx="0" cy="73025"/>
          </a:xfrm>
          <a:prstGeom prst="line">
            <a:avLst/>
          </a:prstGeom>
          <a:noFill/>
          <a:ln w="9525">
            <a:solidFill>
              <a:schemeClr val="tx1"/>
            </a:solidFill>
            <a:round/>
            <a:headEnd/>
            <a:tailEnd/>
          </a:ln>
        </p:spPr>
        <p:txBody>
          <a:bodyPr wrap="none" anchor="ctr"/>
          <a:lstStyle/>
          <a:p>
            <a:endParaRPr lang="en-US" dirty="0"/>
          </a:p>
        </p:txBody>
      </p:sp>
      <p:sp>
        <p:nvSpPr>
          <p:cNvPr id="8226" name="Text Box 77"/>
          <p:cNvSpPr txBox="1">
            <a:spLocks noChangeArrowheads="1"/>
          </p:cNvSpPr>
          <p:nvPr/>
        </p:nvSpPr>
        <p:spPr bwMode="auto">
          <a:xfrm>
            <a:off x="6147126" y="1220788"/>
            <a:ext cx="1808508" cy="307777"/>
          </a:xfrm>
          <a:prstGeom prst="rect">
            <a:avLst/>
          </a:prstGeom>
          <a:noFill/>
          <a:ln w="9525">
            <a:noFill/>
            <a:miter lim="800000"/>
            <a:headEnd/>
            <a:tailEnd/>
          </a:ln>
        </p:spPr>
        <p:txBody>
          <a:bodyPr wrap="none">
            <a:spAutoFit/>
          </a:bodyPr>
          <a:lstStyle/>
          <a:p>
            <a:pPr algn="ctr"/>
            <a:r>
              <a:rPr lang="en-US" sz="1400" b="1" dirty="0">
                <a:latin typeface="Tahoma" pitchFamily="34" charset="0"/>
              </a:rPr>
              <a:t>IMPEDANCE x 10</a:t>
            </a:r>
            <a:r>
              <a:rPr lang="en-US" sz="1400" b="1" baseline="30000" dirty="0">
                <a:latin typeface="Tahoma" pitchFamily="34" charset="0"/>
              </a:rPr>
              <a:t>3</a:t>
            </a:r>
            <a:endParaRPr lang="en-US" sz="1400" b="1" dirty="0">
              <a:latin typeface="Tahoma" pitchFamily="34" charset="0"/>
            </a:endParaRPr>
          </a:p>
        </p:txBody>
      </p:sp>
      <p:sp>
        <p:nvSpPr>
          <p:cNvPr id="8227" name="Rectangle 78"/>
          <p:cNvSpPr>
            <a:spLocks noChangeArrowheads="1"/>
          </p:cNvSpPr>
          <p:nvPr/>
        </p:nvSpPr>
        <p:spPr bwMode="auto">
          <a:xfrm rot="16200000">
            <a:off x="3912813" y="3752950"/>
            <a:ext cx="1789272" cy="307777"/>
          </a:xfrm>
          <a:prstGeom prst="rect">
            <a:avLst/>
          </a:prstGeom>
          <a:noFill/>
          <a:ln w="9525">
            <a:noFill/>
            <a:miter lim="800000"/>
            <a:headEnd/>
            <a:tailEnd/>
          </a:ln>
        </p:spPr>
        <p:txBody>
          <a:bodyPr wrap="none">
            <a:spAutoFit/>
          </a:bodyPr>
          <a:lstStyle/>
          <a:p>
            <a:pPr algn="ctr"/>
            <a:r>
              <a:rPr lang="en-US" sz="1400" b="1" dirty="0">
                <a:latin typeface="Tahoma" pitchFamily="34" charset="0"/>
              </a:rPr>
              <a:t>DEPTH x 10</a:t>
            </a:r>
            <a:r>
              <a:rPr lang="en-US" sz="1400" b="1" baseline="30000" dirty="0">
                <a:latin typeface="Tahoma" pitchFamily="34" charset="0"/>
              </a:rPr>
              <a:t>3 </a:t>
            </a:r>
            <a:r>
              <a:rPr lang="en-US" sz="1400" b="1" dirty="0">
                <a:latin typeface="Tahoma" pitchFamily="34" charset="0"/>
              </a:rPr>
              <a:t>FEET</a:t>
            </a:r>
          </a:p>
        </p:txBody>
      </p:sp>
      <p:sp>
        <p:nvSpPr>
          <p:cNvPr id="8228" name="Line 79"/>
          <p:cNvSpPr>
            <a:spLocks noChangeShapeType="1"/>
          </p:cNvSpPr>
          <p:nvPr/>
        </p:nvSpPr>
        <p:spPr bwMode="auto">
          <a:xfrm>
            <a:off x="7396661" y="2268538"/>
            <a:ext cx="777875" cy="3695700"/>
          </a:xfrm>
          <a:prstGeom prst="line">
            <a:avLst/>
          </a:prstGeom>
          <a:noFill/>
          <a:ln w="38100">
            <a:solidFill>
              <a:srgbClr val="996633"/>
            </a:solidFill>
            <a:round/>
            <a:headEnd/>
            <a:tailEnd/>
          </a:ln>
        </p:spPr>
        <p:txBody>
          <a:bodyPr wrap="none" anchor="ctr"/>
          <a:lstStyle/>
          <a:p>
            <a:endParaRPr lang="en-US" dirty="0"/>
          </a:p>
        </p:txBody>
      </p:sp>
      <p:sp>
        <p:nvSpPr>
          <p:cNvPr id="8229" name="Line 80"/>
          <p:cNvSpPr>
            <a:spLocks noChangeShapeType="1"/>
          </p:cNvSpPr>
          <p:nvPr/>
        </p:nvSpPr>
        <p:spPr bwMode="auto">
          <a:xfrm>
            <a:off x="5718673" y="1703388"/>
            <a:ext cx="457200" cy="588963"/>
          </a:xfrm>
          <a:prstGeom prst="line">
            <a:avLst/>
          </a:prstGeom>
          <a:noFill/>
          <a:ln w="38100">
            <a:solidFill>
              <a:srgbClr val="FF0000"/>
            </a:solidFill>
            <a:round/>
            <a:headEnd/>
            <a:tailEnd/>
          </a:ln>
        </p:spPr>
        <p:txBody>
          <a:bodyPr wrap="none" anchor="ctr"/>
          <a:lstStyle/>
          <a:p>
            <a:endParaRPr lang="en-US" dirty="0"/>
          </a:p>
        </p:txBody>
      </p:sp>
      <p:sp>
        <p:nvSpPr>
          <p:cNvPr id="8230" name="Line 81"/>
          <p:cNvSpPr>
            <a:spLocks noChangeShapeType="1"/>
          </p:cNvSpPr>
          <p:nvPr/>
        </p:nvSpPr>
        <p:spPr bwMode="auto">
          <a:xfrm>
            <a:off x="6175873" y="2292351"/>
            <a:ext cx="1681163" cy="3627438"/>
          </a:xfrm>
          <a:prstGeom prst="line">
            <a:avLst/>
          </a:prstGeom>
          <a:noFill/>
          <a:ln w="38100">
            <a:solidFill>
              <a:srgbClr val="FF0000"/>
            </a:solidFill>
            <a:round/>
            <a:headEnd/>
            <a:tailEnd/>
          </a:ln>
        </p:spPr>
        <p:txBody>
          <a:bodyPr wrap="none" anchor="ctr"/>
          <a:lstStyle/>
          <a:p>
            <a:endParaRPr lang="en-US" dirty="0"/>
          </a:p>
        </p:txBody>
      </p:sp>
      <p:sp>
        <p:nvSpPr>
          <p:cNvPr id="100434" name="Text Box 82"/>
          <p:cNvSpPr txBox="1">
            <a:spLocks noChangeArrowheads="1"/>
          </p:cNvSpPr>
          <p:nvPr/>
        </p:nvSpPr>
        <p:spPr bwMode="auto">
          <a:xfrm rot="24628">
            <a:off x="6048873" y="3700463"/>
            <a:ext cx="763588" cy="581025"/>
          </a:xfrm>
          <a:prstGeom prst="rect">
            <a:avLst/>
          </a:prstGeom>
          <a:noFill/>
          <a:ln w="9525">
            <a:noFill/>
            <a:miter lim="800000"/>
            <a:headEnd/>
            <a:tailEnd/>
          </a:ln>
          <a:effectLst/>
        </p:spPr>
        <p:txBody>
          <a:bodyPr wrap="none">
            <a:spAutoFit/>
          </a:bodyPr>
          <a:lstStyle/>
          <a:p>
            <a:pPr algn="ctr">
              <a:defRPr/>
            </a:pPr>
            <a:r>
              <a:rPr lang="en-US" sz="1600" b="1" dirty="0">
                <a:solidFill>
                  <a:srgbClr val="FF0000"/>
                </a:solidFill>
                <a:effectLst>
                  <a:outerShdw blurRad="38100" dist="38100" dir="2700000" algn="tl">
                    <a:srgbClr val="000000"/>
                  </a:outerShdw>
                </a:effectLst>
                <a:latin typeface="Tahoma" pitchFamily="34" charset="0"/>
              </a:rPr>
              <a:t>GAS </a:t>
            </a:r>
          </a:p>
          <a:p>
            <a:pPr algn="ctr">
              <a:defRPr/>
            </a:pPr>
            <a:r>
              <a:rPr lang="en-US" sz="1600" b="1" dirty="0">
                <a:solidFill>
                  <a:srgbClr val="FF0000"/>
                </a:solidFill>
                <a:effectLst>
                  <a:outerShdw blurRad="38100" dist="38100" dir="2700000" algn="tl">
                    <a:srgbClr val="000000"/>
                  </a:outerShdw>
                </a:effectLst>
                <a:latin typeface="Tahoma" pitchFamily="34" charset="0"/>
              </a:rPr>
              <a:t>SAND</a:t>
            </a:r>
            <a:endParaRPr lang="en-US" sz="1600" b="1" dirty="0">
              <a:effectLst>
                <a:outerShdw blurRad="38100" dist="38100" dir="2700000" algn="tl">
                  <a:srgbClr val="FFFFFF"/>
                </a:outerShdw>
              </a:effectLst>
              <a:latin typeface="Tahoma" pitchFamily="34" charset="0"/>
            </a:endParaRPr>
          </a:p>
        </p:txBody>
      </p:sp>
      <p:sp>
        <p:nvSpPr>
          <p:cNvPr id="8232" name="Line 83"/>
          <p:cNvSpPr>
            <a:spLocks noChangeShapeType="1"/>
          </p:cNvSpPr>
          <p:nvPr/>
        </p:nvSpPr>
        <p:spPr bwMode="auto">
          <a:xfrm>
            <a:off x="6812461" y="1716088"/>
            <a:ext cx="258763" cy="515938"/>
          </a:xfrm>
          <a:prstGeom prst="line">
            <a:avLst/>
          </a:prstGeom>
          <a:noFill/>
          <a:ln w="38100">
            <a:solidFill>
              <a:srgbClr val="008000"/>
            </a:solidFill>
            <a:round/>
            <a:headEnd/>
            <a:tailEnd/>
          </a:ln>
        </p:spPr>
        <p:txBody>
          <a:bodyPr wrap="none" anchor="ctr"/>
          <a:lstStyle/>
          <a:p>
            <a:endParaRPr lang="en-US" dirty="0"/>
          </a:p>
        </p:txBody>
      </p:sp>
      <p:sp>
        <p:nvSpPr>
          <p:cNvPr id="8233" name="Line 84"/>
          <p:cNvSpPr>
            <a:spLocks noChangeShapeType="1"/>
          </p:cNvSpPr>
          <p:nvPr/>
        </p:nvSpPr>
        <p:spPr bwMode="auto">
          <a:xfrm>
            <a:off x="7060111" y="2224088"/>
            <a:ext cx="1017588" cy="3695700"/>
          </a:xfrm>
          <a:prstGeom prst="line">
            <a:avLst/>
          </a:prstGeom>
          <a:noFill/>
          <a:ln w="38100">
            <a:solidFill>
              <a:srgbClr val="008000"/>
            </a:solidFill>
            <a:round/>
            <a:headEnd/>
            <a:tailEnd/>
          </a:ln>
        </p:spPr>
        <p:txBody>
          <a:bodyPr wrap="none" anchor="ctr"/>
          <a:lstStyle/>
          <a:p>
            <a:endParaRPr lang="en-US" dirty="0"/>
          </a:p>
        </p:txBody>
      </p:sp>
      <p:sp>
        <p:nvSpPr>
          <p:cNvPr id="100437" name="Text Box 85"/>
          <p:cNvSpPr txBox="1">
            <a:spLocks noChangeArrowheads="1"/>
          </p:cNvSpPr>
          <p:nvPr/>
        </p:nvSpPr>
        <p:spPr bwMode="auto">
          <a:xfrm>
            <a:off x="6372723" y="2447926"/>
            <a:ext cx="763588" cy="581025"/>
          </a:xfrm>
          <a:prstGeom prst="rect">
            <a:avLst/>
          </a:prstGeom>
          <a:noFill/>
          <a:ln w="9525">
            <a:noFill/>
            <a:miter lim="800000"/>
            <a:headEnd/>
            <a:tailEnd/>
          </a:ln>
          <a:effectLst/>
        </p:spPr>
        <p:txBody>
          <a:bodyPr wrap="none">
            <a:spAutoFit/>
          </a:bodyPr>
          <a:lstStyle/>
          <a:p>
            <a:pPr algn="ctr">
              <a:defRPr/>
            </a:pPr>
            <a:r>
              <a:rPr lang="en-US" sz="1600" b="1" dirty="0">
                <a:solidFill>
                  <a:srgbClr val="008000"/>
                </a:solidFill>
                <a:effectLst>
                  <a:outerShdw blurRad="38100" dist="38100" dir="2700000" algn="tl">
                    <a:srgbClr val="000000"/>
                  </a:outerShdw>
                </a:effectLst>
                <a:latin typeface="Tahoma" pitchFamily="34" charset="0"/>
              </a:rPr>
              <a:t>OIL</a:t>
            </a:r>
          </a:p>
          <a:p>
            <a:pPr algn="ctr">
              <a:defRPr/>
            </a:pPr>
            <a:r>
              <a:rPr lang="en-US" sz="1600" b="1" dirty="0">
                <a:solidFill>
                  <a:srgbClr val="008000"/>
                </a:solidFill>
                <a:effectLst>
                  <a:outerShdw blurRad="38100" dist="38100" dir="2700000" algn="tl">
                    <a:srgbClr val="000000"/>
                  </a:outerShdw>
                </a:effectLst>
                <a:latin typeface="Tahoma" pitchFamily="34" charset="0"/>
              </a:rPr>
              <a:t>SAND</a:t>
            </a:r>
          </a:p>
        </p:txBody>
      </p:sp>
      <p:sp>
        <p:nvSpPr>
          <p:cNvPr id="8235" name="Line 86"/>
          <p:cNvSpPr>
            <a:spLocks noChangeShapeType="1"/>
          </p:cNvSpPr>
          <p:nvPr/>
        </p:nvSpPr>
        <p:spPr bwMode="auto">
          <a:xfrm>
            <a:off x="6979148" y="1741488"/>
            <a:ext cx="417513" cy="527050"/>
          </a:xfrm>
          <a:prstGeom prst="line">
            <a:avLst/>
          </a:prstGeom>
          <a:noFill/>
          <a:ln w="38100">
            <a:solidFill>
              <a:srgbClr val="996633"/>
            </a:solidFill>
            <a:round/>
            <a:headEnd/>
            <a:tailEnd/>
          </a:ln>
        </p:spPr>
        <p:txBody>
          <a:bodyPr wrap="none" anchor="ctr"/>
          <a:lstStyle/>
          <a:p>
            <a:endParaRPr lang="en-US" dirty="0"/>
          </a:p>
        </p:txBody>
      </p:sp>
      <p:sp>
        <p:nvSpPr>
          <p:cNvPr id="8236" name="Line 87"/>
          <p:cNvSpPr>
            <a:spLocks noChangeShapeType="1"/>
          </p:cNvSpPr>
          <p:nvPr/>
        </p:nvSpPr>
        <p:spPr bwMode="auto">
          <a:xfrm>
            <a:off x="7018836" y="1728788"/>
            <a:ext cx="336550" cy="552450"/>
          </a:xfrm>
          <a:prstGeom prst="line">
            <a:avLst/>
          </a:prstGeom>
          <a:noFill/>
          <a:ln w="38100">
            <a:solidFill>
              <a:schemeClr val="accent2"/>
            </a:solidFill>
            <a:round/>
            <a:headEnd/>
            <a:tailEnd/>
          </a:ln>
        </p:spPr>
        <p:txBody>
          <a:bodyPr wrap="none" anchor="ctr"/>
          <a:lstStyle/>
          <a:p>
            <a:endParaRPr lang="en-US" dirty="0"/>
          </a:p>
        </p:txBody>
      </p:sp>
      <p:sp>
        <p:nvSpPr>
          <p:cNvPr id="8237" name="Line 88"/>
          <p:cNvSpPr>
            <a:spLocks noChangeShapeType="1"/>
          </p:cNvSpPr>
          <p:nvPr/>
        </p:nvSpPr>
        <p:spPr bwMode="auto">
          <a:xfrm>
            <a:off x="7355386" y="2292351"/>
            <a:ext cx="442913" cy="1903413"/>
          </a:xfrm>
          <a:prstGeom prst="line">
            <a:avLst/>
          </a:prstGeom>
          <a:noFill/>
          <a:ln w="38100">
            <a:solidFill>
              <a:schemeClr val="accent2"/>
            </a:solidFill>
            <a:round/>
            <a:headEnd/>
            <a:tailEnd/>
          </a:ln>
        </p:spPr>
        <p:txBody>
          <a:bodyPr wrap="none" anchor="ctr"/>
          <a:lstStyle/>
          <a:p>
            <a:endParaRPr lang="en-US" dirty="0"/>
          </a:p>
        </p:txBody>
      </p:sp>
      <p:sp>
        <p:nvSpPr>
          <p:cNvPr id="8238" name="Line 89"/>
          <p:cNvSpPr>
            <a:spLocks noChangeShapeType="1"/>
          </p:cNvSpPr>
          <p:nvPr/>
        </p:nvSpPr>
        <p:spPr bwMode="auto">
          <a:xfrm>
            <a:off x="7810998" y="4195763"/>
            <a:ext cx="544513" cy="1743075"/>
          </a:xfrm>
          <a:prstGeom prst="line">
            <a:avLst/>
          </a:prstGeom>
          <a:noFill/>
          <a:ln w="38100">
            <a:solidFill>
              <a:schemeClr val="accent2"/>
            </a:solidFill>
            <a:round/>
            <a:headEnd/>
            <a:tailEnd/>
          </a:ln>
        </p:spPr>
        <p:txBody>
          <a:bodyPr wrap="none" anchor="ctr"/>
          <a:lstStyle/>
          <a:p>
            <a:endParaRPr lang="en-US" dirty="0"/>
          </a:p>
        </p:txBody>
      </p:sp>
      <p:sp>
        <p:nvSpPr>
          <p:cNvPr id="100442" name="Text Box 90"/>
          <p:cNvSpPr txBox="1">
            <a:spLocks noChangeArrowheads="1"/>
          </p:cNvSpPr>
          <p:nvPr/>
        </p:nvSpPr>
        <p:spPr bwMode="auto">
          <a:xfrm rot="21586320">
            <a:off x="7798298" y="4210051"/>
            <a:ext cx="1004888" cy="581025"/>
          </a:xfrm>
          <a:prstGeom prst="rect">
            <a:avLst/>
          </a:prstGeom>
          <a:noFill/>
          <a:ln w="38100">
            <a:noFill/>
            <a:miter lim="800000"/>
            <a:headEnd/>
            <a:tailEnd/>
          </a:ln>
          <a:effectLst/>
        </p:spPr>
        <p:txBody>
          <a:bodyPr>
            <a:spAutoFit/>
          </a:bodyPr>
          <a:lstStyle/>
          <a:p>
            <a:pPr algn="ctr">
              <a:defRPr/>
            </a:pPr>
            <a:r>
              <a:rPr lang="en-US" sz="1600" b="1" dirty="0" smtClean="0">
                <a:solidFill>
                  <a:schemeClr val="accent2"/>
                </a:solidFill>
                <a:effectLst>
                  <a:outerShdw blurRad="38100" dist="38100" dir="2700000" algn="tl">
                    <a:srgbClr val="000000"/>
                  </a:outerShdw>
                </a:effectLst>
                <a:latin typeface="Tahoma" pitchFamily="34" charset="0"/>
              </a:rPr>
              <a:t>BRINE </a:t>
            </a:r>
            <a:r>
              <a:rPr lang="en-US" sz="1600" b="1" dirty="0">
                <a:solidFill>
                  <a:schemeClr val="accent2"/>
                </a:solidFill>
                <a:effectLst>
                  <a:outerShdw blurRad="38100" dist="38100" dir="2700000" algn="tl">
                    <a:srgbClr val="000000"/>
                  </a:outerShdw>
                </a:effectLst>
                <a:latin typeface="Tahoma" pitchFamily="34" charset="0"/>
              </a:rPr>
              <a:t>SAND</a:t>
            </a:r>
            <a:endParaRPr lang="en-US" sz="1600" b="1" dirty="0">
              <a:effectLst>
                <a:outerShdw blurRad="38100" dist="38100" dir="2700000" algn="tl">
                  <a:srgbClr val="FFFFFF"/>
                </a:outerShdw>
              </a:effectLst>
              <a:latin typeface="Tahoma" pitchFamily="34" charset="0"/>
            </a:endParaRPr>
          </a:p>
        </p:txBody>
      </p:sp>
      <p:sp>
        <p:nvSpPr>
          <p:cNvPr id="100443" name="Text Box 91"/>
          <p:cNvSpPr txBox="1">
            <a:spLocks noChangeArrowheads="1"/>
          </p:cNvSpPr>
          <p:nvPr/>
        </p:nvSpPr>
        <p:spPr bwMode="auto">
          <a:xfrm>
            <a:off x="7506198" y="2224088"/>
            <a:ext cx="849313" cy="336550"/>
          </a:xfrm>
          <a:prstGeom prst="rect">
            <a:avLst/>
          </a:prstGeom>
          <a:noFill/>
          <a:ln w="9525">
            <a:noFill/>
            <a:miter lim="800000"/>
            <a:headEnd/>
            <a:tailEnd/>
          </a:ln>
          <a:effectLst/>
        </p:spPr>
        <p:txBody>
          <a:bodyPr wrap="none">
            <a:spAutoFit/>
          </a:bodyPr>
          <a:lstStyle/>
          <a:p>
            <a:pPr algn="ctr">
              <a:defRPr/>
            </a:pPr>
            <a:r>
              <a:rPr lang="en-US" sz="1600" b="1" dirty="0">
                <a:solidFill>
                  <a:srgbClr val="996633"/>
                </a:solidFill>
                <a:effectLst>
                  <a:outerShdw blurRad="38100" dist="38100" dir="2700000" algn="tl">
                    <a:srgbClr val="000000"/>
                  </a:outerShdw>
                </a:effectLst>
                <a:latin typeface="Tahoma" pitchFamily="34" charset="0"/>
              </a:rPr>
              <a:t>SHALE</a:t>
            </a:r>
          </a:p>
        </p:txBody>
      </p:sp>
      <p:sp>
        <p:nvSpPr>
          <p:cNvPr id="8241" name="Text Box 92"/>
          <p:cNvSpPr txBox="1">
            <a:spLocks noChangeArrowheads="1"/>
          </p:cNvSpPr>
          <p:nvPr/>
        </p:nvSpPr>
        <p:spPr bwMode="auto">
          <a:xfrm>
            <a:off x="5321798" y="5964238"/>
            <a:ext cx="3417888" cy="336550"/>
          </a:xfrm>
          <a:prstGeom prst="rect">
            <a:avLst/>
          </a:prstGeom>
          <a:noFill/>
          <a:ln w="9525">
            <a:noFill/>
            <a:miter lim="800000"/>
            <a:headEnd/>
            <a:tailEnd/>
          </a:ln>
        </p:spPr>
        <p:txBody>
          <a:bodyPr wrap="none">
            <a:spAutoFit/>
          </a:bodyPr>
          <a:lstStyle/>
          <a:p>
            <a:pPr algn="ctr"/>
            <a:r>
              <a:rPr lang="en-US" sz="1600" b="1" dirty="0">
                <a:latin typeface="Tahoma" pitchFamily="34" charset="0"/>
              </a:rPr>
              <a:t>Data for Gulf Of Mexico Clastics</a:t>
            </a:r>
          </a:p>
        </p:txBody>
      </p:sp>
      <p:grpSp>
        <p:nvGrpSpPr>
          <p:cNvPr id="2" name="Group 93"/>
          <p:cNvGrpSpPr>
            <a:grpSpLocks noChangeAspect="1"/>
          </p:cNvGrpSpPr>
          <p:nvPr/>
        </p:nvGrpSpPr>
        <p:grpSpPr bwMode="auto">
          <a:xfrm>
            <a:off x="5653586" y="2232026"/>
            <a:ext cx="401638" cy="401638"/>
            <a:chOff x="1244" y="1226"/>
            <a:chExt cx="626" cy="626"/>
          </a:xfrm>
        </p:grpSpPr>
        <p:sp>
          <p:nvSpPr>
            <p:cNvPr id="8254" name="Oval 94"/>
            <p:cNvSpPr>
              <a:spLocks noChangeAspect="1" noChangeArrowheads="1"/>
            </p:cNvSpPr>
            <p:nvPr/>
          </p:nvSpPr>
          <p:spPr bwMode="auto">
            <a:xfrm>
              <a:off x="1244" y="1226"/>
              <a:ext cx="626" cy="626"/>
            </a:xfrm>
            <a:prstGeom prst="ellipse">
              <a:avLst/>
            </a:prstGeom>
            <a:solidFill>
              <a:schemeClr val="bg1"/>
            </a:solidFill>
            <a:ln w="9525">
              <a:solidFill>
                <a:schemeClr val="tx1"/>
              </a:solidFill>
              <a:round/>
              <a:headEnd/>
              <a:tailEnd/>
            </a:ln>
          </p:spPr>
          <p:txBody>
            <a:bodyPr wrap="none" anchor="ctr"/>
            <a:lstStyle/>
            <a:p>
              <a:endParaRPr lang="en-US" dirty="0"/>
            </a:p>
          </p:txBody>
        </p:sp>
        <p:grpSp>
          <p:nvGrpSpPr>
            <p:cNvPr id="3" name="Group 95"/>
            <p:cNvGrpSpPr>
              <a:grpSpLocks noChangeAspect="1"/>
            </p:cNvGrpSpPr>
            <p:nvPr/>
          </p:nvGrpSpPr>
          <p:grpSpPr bwMode="auto">
            <a:xfrm>
              <a:off x="1430" y="1420"/>
              <a:ext cx="254" cy="106"/>
              <a:chOff x="1412" y="1420"/>
              <a:chExt cx="254" cy="106"/>
            </a:xfrm>
          </p:grpSpPr>
          <p:sp>
            <p:nvSpPr>
              <p:cNvPr id="8259" name="Oval 96"/>
              <p:cNvSpPr>
                <a:spLocks noChangeAspect="1" noChangeArrowheads="1"/>
              </p:cNvSpPr>
              <p:nvPr/>
            </p:nvSpPr>
            <p:spPr bwMode="auto">
              <a:xfrm>
                <a:off x="1412" y="1420"/>
                <a:ext cx="79" cy="106"/>
              </a:xfrm>
              <a:prstGeom prst="ellipse">
                <a:avLst/>
              </a:prstGeom>
              <a:solidFill>
                <a:schemeClr val="bg1"/>
              </a:solidFill>
              <a:ln w="9525">
                <a:solidFill>
                  <a:schemeClr val="tx1"/>
                </a:solidFill>
                <a:round/>
                <a:headEnd/>
                <a:tailEnd/>
              </a:ln>
            </p:spPr>
            <p:txBody>
              <a:bodyPr wrap="none" anchor="ctr"/>
              <a:lstStyle/>
              <a:p>
                <a:endParaRPr lang="en-US" dirty="0"/>
              </a:p>
            </p:txBody>
          </p:sp>
          <p:sp>
            <p:nvSpPr>
              <p:cNvPr id="8260" name="Oval 97"/>
              <p:cNvSpPr>
                <a:spLocks noChangeAspect="1" noChangeArrowheads="1"/>
              </p:cNvSpPr>
              <p:nvPr/>
            </p:nvSpPr>
            <p:spPr bwMode="auto">
              <a:xfrm>
                <a:off x="1587" y="1420"/>
                <a:ext cx="79" cy="106"/>
              </a:xfrm>
              <a:prstGeom prst="ellipse">
                <a:avLst/>
              </a:prstGeom>
              <a:solidFill>
                <a:schemeClr val="bg1"/>
              </a:solidFill>
              <a:ln w="9525">
                <a:solidFill>
                  <a:schemeClr val="tx1"/>
                </a:solidFill>
                <a:round/>
                <a:headEnd/>
                <a:tailEnd/>
              </a:ln>
            </p:spPr>
            <p:txBody>
              <a:bodyPr wrap="none" anchor="ctr"/>
              <a:lstStyle/>
              <a:p>
                <a:endParaRPr lang="en-US" dirty="0"/>
              </a:p>
            </p:txBody>
          </p:sp>
        </p:grpSp>
        <p:grpSp>
          <p:nvGrpSpPr>
            <p:cNvPr id="4" name="Group 98"/>
            <p:cNvGrpSpPr>
              <a:grpSpLocks noChangeAspect="1"/>
            </p:cNvGrpSpPr>
            <p:nvPr/>
          </p:nvGrpSpPr>
          <p:grpSpPr bwMode="auto">
            <a:xfrm>
              <a:off x="1342" y="1526"/>
              <a:ext cx="431" cy="247"/>
              <a:chOff x="1323" y="1517"/>
              <a:chExt cx="626" cy="247"/>
            </a:xfrm>
          </p:grpSpPr>
          <p:sp>
            <p:nvSpPr>
              <p:cNvPr id="8257" name="Freeform 99"/>
              <p:cNvSpPr>
                <a:spLocks noChangeAspect="1"/>
              </p:cNvSpPr>
              <p:nvPr/>
            </p:nvSpPr>
            <p:spPr bwMode="auto">
              <a:xfrm>
                <a:off x="1323"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solidFill>
                <a:schemeClr val="bg1"/>
              </a:solidFill>
              <a:ln w="38100" cap="flat" cmpd="sng">
                <a:solidFill>
                  <a:schemeClr val="tx1"/>
                </a:solidFill>
                <a:prstDash val="solid"/>
                <a:round/>
                <a:headEnd type="none" w="med" len="med"/>
                <a:tailEnd type="none" w="med" len="med"/>
              </a:ln>
            </p:spPr>
            <p:txBody>
              <a:bodyPr wrap="none" anchor="ctr"/>
              <a:lstStyle/>
              <a:p>
                <a:endParaRPr lang="en-US" dirty="0"/>
              </a:p>
            </p:txBody>
          </p:sp>
          <p:sp>
            <p:nvSpPr>
              <p:cNvPr id="8258" name="Freeform 100"/>
              <p:cNvSpPr>
                <a:spLocks noChangeAspect="1"/>
              </p:cNvSpPr>
              <p:nvPr/>
            </p:nvSpPr>
            <p:spPr bwMode="auto">
              <a:xfrm flipH="1">
                <a:off x="1622"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solidFill>
                <a:schemeClr val="bg1"/>
              </a:solidFill>
              <a:ln w="38100" cap="flat" cmpd="sng">
                <a:solidFill>
                  <a:schemeClr val="tx1"/>
                </a:solidFill>
                <a:prstDash val="solid"/>
                <a:round/>
                <a:headEnd type="none" w="med" len="med"/>
                <a:tailEnd type="none" w="med" len="med"/>
              </a:ln>
            </p:spPr>
            <p:txBody>
              <a:bodyPr wrap="none" anchor="ctr"/>
              <a:lstStyle/>
              <a:p>
                <a:endParaRPr lang="en-US" dirty="0"/>
              </a:p>
            </p:txBody>
          </p:sp>
        </p:grpSp>
      </p:grpSp>
      <p:sp>
        <p:nvSpPr>
          <p:cNvPr id="8243" name="Line 101"/>
          <p:cNvSpPr>
            <a:spLocks noChangeShapeType="1"/>
          </p:cNvSpPr>
          <p:nvPr/>
        </p:nvSpPr>
        <p:spPr bwMode="auto">
          <a:xfrm flipH="1">
            <a:off x="6225086" y="2330451"/>
            <a:ext cx="1079500" cy="0"/>
          </a:xfrm>
          <a:prstGeom prst="line">
            <a:avLst/>
          </a:prstGeom>
          <a:noFill/>
          <a:ln w="76200">
            <a:solidFill>
              <a:srgbClr val="FF00FF"/>
            </a:solidFill>
            <a:round/>
            <a:headEnd type="triangle" w="med" len="med"/>
            <a:tailEnd type="triangle" w="med" len="med"/>
          </a:ln>
        </p:spPr>
        <p:txBody>
          <a:bodyPr wrap="none" anchor="ctr"/>
          <a:lstStyle/>
          <a:p>
            <a:endParaRPr lang="en-US" dirty="0"/>
          </a:p>
        </p:txBody>
      </p:sp>
      <p:sp>
        <p:nvSpPr>
          <p:cNvPr id="100454" name="Text Box 102"/>
          <p:cNvSpPr txBox="1">
            <a:spLocks noChangeArrowheads="1"/>
          </p:cNvSpPr>
          <p:nvPr/>
        </p:nvSpPr>
        <p:spPr bwMode="auto">
          <a:xfrm>
            <a:off x="5321798" y="2674938"/>
            <a:ext cx="1068388" cy="457200"/>
          </a:xfrm>
          <a:prstGeom prst="rect">
            <a:avLst/>
          </a:prstGeom>
          <a:noFill/>
          <a:ln w="9525">
            <a:noFill/>
            <a:miter lim="800000"/>
            <a:headEnd/>
            <a:tailEnd/>
          </a:ln>
          <a:effectLst/>
        </p:spPr>
        <p:txBody>
          <a:bodyPr wrap="none" anchor="ctr">
            <a:spAutoFit/>
          </a:bodyPr>
          <a:lstStyle/>
          <a:p>
            <a:pPr algn="ctr">
              <a:defRPr/>
            </a:pPr>
            <a:r>
              <a:rPr lang="en-US" sz="1200" b="1" i="1" dirty="0">
                <a:solidFill>
                  <a:srgbClr val="000000"/>
                </a:solidFill>
                <a:effectLst>
                  <a:outerShdw blurRad="38100" dist="38100" dir="2700000" algn="tl">
                    <a:srgbClr val="FFFFFF"/>
                  </a:outerShdw>
                </a:effectLst>
                <a:latin typeface="Arial" charset="0"/>
              </a:rPr>
              <a:t>Looking for </a:t>
            </a:r>
          </a:p>
          <a:p>
            <a:pPr algn="ctr">
              <a:defRPr/>
            </a:pPr>
            <a:r>
              <a:rPr lang="en-US" sz="1200" b="1" i="1" dirty="0">
                <a:solidFill>
                  <a:srgbClr val="000000"/>
                </a:solidFill>
                <a:effectLst>
                  <a:outerShdw blurRad="38100" dist="38100" dir="2700000" algn="tl">
                    <a:srgbClr val="FFFFFF"/>
                  </a:outerShdw>
                </a:effectLst>
                <a:latin typeface="Arial" charset="0"/>
              </a:rPr>
              <a:t>shallow gas</a:t>
            </a:r>
          </a:p>
        </p:txBody>
      </p:sp>
      <p:sp>
        <p:nvSpPr>
          <p:cNvPr id="8245" name="Oval 103"/>
          <p:cNvSpPr>
            <a:spLocks noChangeAspect="1" noChangeArrowheads="1"/>
          </p:cNvSpPr>
          <p:nvPr/>
        </p:nvSpPr>
        <p:spPr bwMode="auto">
          <a:xfrm>
            <a:off x="6734673" y="4341813"/>
            <a:ext cx="401638" cy="401638"/>
          </a:xfrm>
          <a:prstGeom prst="ellipse">
            <a:avLst/>
          </a:prstGeom>
          <a:solidFill>
            <a:srgbClr val="FFFFFF"/>
          </a:solidFill>
          <a:ln w="9525">
            <a:solidFill>
              <a:schemeClr val="tx1"/>
            </a:solidFill>
            <a:round/>
            <a:headEnd/>
            <a:tailEnd/>
          </a:ln>
        </p:spPr>
        <p:txBody>
          <a:bodyPr wrap="none" anchor="ctr"/>
          <a:lstStyle/>
          <a:p>
            <a:endParaRPr lang="en-US" dirty="0"/>
          </a:p>
        </p:txBody>
      </p:sp>
      <p:grpSp>
        <p:nvGrpSpPr>
          <p:cNvPr id="5" name="Group 104"/>
          <p:cNvGrpSpPr>
            <a:grpSpLocks noChangeAspect="1"/>
          </p:cNvGrpSpPr>
          <p:nvPr/>
        </p:nvGrpSpPr>
        <p:grpSpPr bwMode="auto">
          <a:xfrm>
            <a:off x="6853736" y="4465638"/>
            <a:ext cx="163513" cy="68263"/>
            <a:chOff x="1412" y="1420"/>
            <a:chExt cx="254" cy="106"/>
          </a:xfrm>
        </p:grpSpPr>
        <p:sp>
          <p:nvSpPr>
            <p:cNvPr id="8252" name="Oval 105"/>
            <p:cNvSpPr>
              <a:spLocks noChangeAspect="1" noChangeArrowheads="1"/>
            </p:cNvSpPr>
            <p:nvPr/>
          </p:nvSpPr>
          <p:spPr bwMode="auto">
            <a:xfrm>
              <a:off x="1412" y="1420"/>
              <a:ext cx="79" cy="106"/>
            </a:xfrm>
            <a:prstGeom prst="ellipse">
              <a:avLst/>
            </a:prstGeom>
            <a:solidFill>
              <a:schemeClr val="bg1"/>
            </a:solidFill>
            <a:ln w="9525">
              <a:solidFill>
                <a:schemeClr val="tx1"/>
              </a:solidFill>
              <a:round/>
              <a:headEnd/>
              <a:tailEnd/>
            </a:ln>
          </p:spPr>
          <p:txBody>
            <a:bodyPr wrap="none" anchor="ctr"/>
            <a:lstStyle/>
            <a:p>
              <a:endParaRPr lang="en-US" dirty="0"/>
            </a:p>
          </p:txBody>
        </p:sp>
        <p:sp>
          <p:nvSpPr>
            <p:cNvPr id="8253" name="Oval 106"/>
            <p:cNvSpPr>
              <a:spLocks noChangeAspect="1" noChangeArrowheads="1"/>
            </p:cNvSpPr>
            <p:nvPr/>
          </p:nvSpPr>
          <p:spPr bwMode="auto">
            <a:xfrm>
              <a:off x="1587" y="1420"/>
              <a:ext cx="79" cy="106"/>
            </a:xfrm>
            <a:prstGeom prst="ellipse">
              <a:avLst/>
            </a:prstGeom>
            <a:solidFill>
              <a:schemeClr val="bg1"/>
            </a:solidFill>
            <a:ln w="9525">
              <a:solidFill>
                <a:schemeClr val="tx1"/>
              </a:solidFill>
              <a:round/>
              <a:headEnd/>
              <a:tailEnd/>
            </a:ln>
          </p:spPr>
          <p:txBody>
            <a:bodyPr wrap="none" anchor="ctr"/>
            <a:lstStyle/>
            <a:p>
              <a:endParaRPr lang="en-US" dirty="0"/>
            </a:p>
          </p:txBody>
        </p:sp>
      </p:grpSp>
      <p:grpSp>
        <p:nvGrpSpPr>
          <p:cNvPr id="6" name="Group 107"/>
          <p:cNvGrpSpPr>
            <a:grpSpLocks noChangeAspect="1"/>
          </p:cNvGrpSpPr>
          <p:nvPr/>
        </p:nvGrpSpPr>
        <p:grpSpPr bwMode="auto">
          <a:xfrm flipV="1">
            <a:off x="6798173" y="4595813"/>
            <a:ext cx="276225" cy="74613"/>
            <a:chOff x="1323" y="1517"/>
            <a:chExt cx="626" cy="247"/>
          </a:xfrm>
        </p:grpSpPr>
        <p:sp>
          <p:nvSpPr>
            <p:cNvPr id="8250" name="Freeform 108"/>
            <p:cNvSpPr>
              <a:spLocks noChangeAspect="1"/>
            </p:cNvSpPr>
            <p:nvPr/>
          </p:nvSpPr>
          <p:spPr bwMode="auto">
            <a:xfrm>
              <a:off x="1323"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noFill/>
            <a:ln w="38100" cap="flat" cmpd="sng">
              <a:solidFill>
                <a:schemeClr val="tx1"/>
              </a:solidFill>
              <a:prstDash val="solid"/>
              <a:round/>
              <a:headEnd type="none" w="med" len="med"/>
              <a:tailEnd type="none" w="med" len="med"/>
            </a:ln>
          </p:spPr>
          <p:txBody>
            <a:bodyPr wrap="none" anchor="ctr"/>
            <a:lstStyle/>
            <a:p>
              <a:endParaRPr lang="en-US" dirty="0"/>
            </a:p>
          </p:txBody>
        </p:sp>
        <p:sp>
          <p:nvSpPr>
            <p:cNvPr id="8251" name="Freeform 109"/>
            <p:cNvSpPr>
              <a:spLocks noChangeAspect="1"/>
            </p:cNvSpPr>
            <p:nvPr/>
          </p:nvSpPr>
          <p:spPr bwMode="auto">
            <a:xfrm flipH="1">
              <a:off x="1622" y="1517"/>
              <a:ext cx="327" cy="247"/>
            </a:xfrm>
            <a:custGeom>
              <a:avLst/>
              <a:gdLst>
                <a:gd name="T0" fmla="*/ 0 w 327"/>
                <a:gd name="T1" fmla="*/ 0 h 247"/>
                <a:gd name="T2" fmla="*/ 89 w 327"/>
                <a:gd name="T3" fmla="*/ 159 h 247"/>
                <a:gd name="T4" fmla="*/ 327 w 327"/>
                <a:gd name="T5" fmla="*/ 247 h 247"/>
                <a:gd name="T6" fmla="*/ 0 60000 65536"/>
                <a:gd name="T7" fmla="*/ 0 60000 65536"/>
                <a:gd name="T8" fmla="*/ 0 60000 65536"/>
                <a:gd name="T9" fmla="*/ 0 w 327"/>
                <a:gd name="T10" fmla="*/ 0 h 247"/>
                <a:gd name="T11" fmla="*/ 327 w 327"/>
                <a:gd name="T12" fmla="*/ 247 h 247"/>
              </a:gdLst>
              <a:ahLst/>
              <a:cxnLst>
                <a:cxn ang="T6">
                  <a:pos x="T0" y="T1"/>
                </a:cxn>
                <a:cxn ang="T7">
                  <a:pos x="T2" y="T3"/>
                </a:cxn>
                <a:cxn ang="T8">
                  <a:pos x="T4" y="T5"/>
                </a:cxn>
              </a:cxnLst>
              <a:rect l="T9" t="T10" r="T11" b="T12"/>
              <a:pathLst>
                <a:path w="327" h="247">
                  <a:moveTo>
                    <a:pt x="0" y="0"/>
                  </a:moveTo>
                  <a:cubicBezTo>
                    <a:pt x="17" y="59"/>
                    <a:pt x="35" y="118"/>
                    <a:pt x="89" y="159"/>
                  </a:cubicBezTo>
                  <a:cubicBezTo>
                    <a:pt x="143" y="200"/>
                    <a:pt x="235" y="223"/>
                    <a:pt x="327" y="247"/>
                  </a:cubicBezTo>
                </a:path>
              </a:pathLst>
            </a:custGeom>
            <a:noFill/>
            <a:ln w="38100" cap="flat" cmpd="sng">
              <a:solidFill>
                <a:schemeClr val="tx1"/>
              </a:solidFill>
              <a:prstDash val="solid"/>
              <a:round/>
              <a:headEnd type="none" w="med" len="med"/>
              <a:tailEnd type="none" w="med" len="med"/>
            </a:ln>
          </p:spPr>
          <p:txBody>
            <a:bodyPr wrap="none" anchor="ctr"/>
            <a:lstStyle/>
            <a:p>
              <a:endParaRPr lang="en-US" dirty="0"/>
            </a:p>
          </p:txBody>
        </p:sp>
      </p:grpSp>
      <p:sp>
        <p:nvSpPr>
          <p:cNvPr id="8248" name="Line 110"/>
          <p:cNvSpPr>
            <a:spLocks noChangeShapeType="1"/>
          </p:cNvSpPr>
          <p:nvPr/>
        </p:nvSpPr>
        <p:spPr bwMode="auto">
          <a:xfrm flipH="1">
            <a:off x="7653836" y="4381501"/>
            <a:ext cx="174625" cy="0"/>
          </a:xfrm>
          <a:prstGeom prst="line">
            <a:avLst/>
          </a:prstGeom>
          <a:noFill/>
          <a:ln w="76200">
            <a:solidFill>
              <a:srgbClr val="FF00FF"/>
            </a:solidFill>
            <a:round/>
            <a:headEnd/>
            <a:tailEnd/>
          </a:ln>
        </p:spPr>
        <p:txBody>
          <a:bodyPr wrap="none" anchor="ctr"/>
          <a:lstStyle/>
          <a:p>
            <a:endParaRPr lang="en-US" dirty="0"/>
          </a:p>
        </p:txBody>
      </p:sp>
      <p:sp>
        <p:nvSpPr>
          <p:cNvPr id="100463" name="Text Box 111"/>
          <p:cNvSpPr txBox="1">
            <a:spLocks noChangeArrowheads="1"/>
          </p:cNvSpPr>
          <p:nvPr/>
        </p:nvSpPr>
        <p:spPr bwMode="auto">
          <a:xfrm>
            <a:off x="6225086" y="4838701"/>
            <a:ext cx="1068388" cy="457200"/>
          </a:xfrm>
          <a:prstGeom prst="rect">
            <a:avLst/>
          </a:prstGeom>
          <a:noFill/>
          <a:ln w="9525">
            <a:noFill/>
            <a:miter lim="800000"/>
            <a:headEnd/>
            <a:tailEnd/>
          </a:ln>
          <a:effectLst/>
        </p:spPr>
        <p:txBody>
          <a:bodyPr wrap="none" anchor="ctr">
            <a:spAutoFit/>
          </a:bodyPr>
          <a:lstStyle/>
          <a:p>
            <a:pPr algn="ctr">
              <a:defRPr/>
            </a:pPr>
            <a:r>
              <a:rPr lang="en-US" sz="1200" b="1" i="1" dirty="0">
                <a:solidFill>
                  <a:srgbClr val="000000"/>
                </a:solidFill>
                <a:effectLst>
                  <a:outerShdw blurRad="38100" dist="38100" dir="2700000" algn="tl">
                    <a:srgbClr val="FFFFFF"/>
                  </a:outerShdw>
                </a:effectLst>
                <a:latin typeface="Arial" charset="0"/>
              </a:rPr>
              <a:t>Looking for </a:t>
            </a:r>
          </a:p>
          <a:p>
            <a:pPr algn="ctr">
              <a:defRPr/>
            </a:pPr>
            <a:r>
              <a:rPr lang="en-US" sz="1200" b="1" i="1" dirty="0">
                <a:solidFill>
                  <a:srgbClr val="000000"/>
                </a:solidFill>
                <a:effectLst>
                  <a:outerShdw blurRad="38100" dist="38100" dir="2700000" algn="tl">
                    <a:srgbClr val="FFFFFF"/>
                  </a:outerShdw>
                </a:effectLst>
                <a:latin typeface="Arial" charset="0"/>
              </a:rPr>
              <a:t>deep oil</a:t>
            </a:r>
          </a:p>
        </p:txBody>
      </p:sp>
      <p:sp>
        <p:nvSpPr>
          <p:cNvPr id="8197" name="Text Box 112"/>
          <p:cNvSpPr txBox="1">
            <a:spLocks noChangeArrowheads="1"/>
          </p:cNvSpPr>
          <p:nvPr/>
        </p:nvSpPr>
        <p:spPr bwMode="auto">
          <a:xfrm>
            <a:off x="280167" y="1043644"/>
            <a:ext cx="4465254" cy="4595104"/>
          </a:xfrm>
          <a:prstGeom prst="rect">
            <a:avLst/>
          </a:prstGeom>
          <a:noFill/>
          <a:ln w="9525">
            <a:noFill/>
            <a:miter lim="800000"/>
            <a:headEnd/>
            <a:tailEnd/>
          </a:ln>
        </p:spPr>
        <p:txBody>
          <a:bodyPr wrap="square">
            <a:spAutoFit/>
          </a:bodyPr>
          <a:lstStyle/>
          <a:p>
            <a:pPr>
              <a:lnSpc>
                <a:spcPct val="90000"/>
              </a:lnSpc>
              <a:spcBef>
                <a:spcPct val="40000"/>
              </a:spcBef>
              <a:tabLst>
                <a:tab pos="579438" algn="l"/>
              </a:tabLst>
            </a:pPr>
            <a:r>
              <a:rPr lang="en-US" sz="2200" b="1" dirty="0">
                <a:latin typeface="+mn-lt"/>
              </a:rPr>
              <a:t>In general:</a:t>
            </a:r>
          </a:p>
          <a:p>
            <a:pPr marL="350838" lvl="1" indent="-182563">
              <a:lnSpc>
                <a:spcPct val="90000"/>
              </a:lnSpc>
              <a:spcBef>
                <a:spcPct val="40000"/>
              </a:spcBef>
              <a:buFontTx/>
              <a:buChar char="•"/>
              <a:tabLst>
                <a:tab pos="579438" algn="l"/>
              </a:tabLst>
            </a:pPr>
            <a:r>
              <a:rPr lang="en-US" sz="2200" dirty="0">
                <a:latin typeface="+mn-lt"/>
              </a:rPr>
              <a:t>Oil sands are lower </a:t>
            </a:r>
            <a:r>
              <a:rPr lang="en-US" sz="2200" dirty="0" smtClean="0">
                <a:latin typeface="+mn-lt"/>
              </a:rPr>
              <a:t>impedance 	than </a:t>
            </a:r>
            <a:r>
              <a:rPr lang="en-US" sz="2200" dirty="0">
                <a:latin typeface="+mn-lt"/>
              </a:rPr>
              <a:t>water </a:t>
            </a:r>
            <a:r>
              <a:rPr lang="en-US" sz="2200" dirty="0" smtClean="0">
                <a:latin typeface="+mn-lt"/>
              </a:rPr>
              <a:t>sands </a:t>
            </a:r>
            <a:r>
              <a:rPr lang="en-US" sz="2200" dirty="0">
                <a:latin typeface="+mn-lt"/>
              </a:rPr>
              <a:t>and shales</a:t>
            </a:r>
          </a:p>
          <a:p>
            <a:pPr marL="350838" lvl="1" indent="-182563">
              <a:lnSpc>
                <a:spcPct val="90000"/>
              </a:lnSpc>
              <a:spcBef>
                <a:spcPct val="40000"/>
              </a:spcBef>
              <a:buFontTx/>
              <a:buChar char="•"/>
              <a:tabLst>
                <a:tab pos="579438" algn="l"/>
              </a:tabLst>
            </a:pPr>
            <a:r>
              <a:rPr lang="en-US" sz="2200" dirty="0">
                <a:latin typeface="+mn-lt"/>
              </a:rPr>
              <a:t>Gas sands are lower </a:t>
            </a:r>
            <a:r>
              <a:rPr lang="en-US" sz="2200" dirty="0" smtClean="0">
                <a:latin typeface="+mn-lt"/>
              </a:rPr>
              <a:t>impedance 	than </a:t>
            </a:r>
            <a:r>
              <a:rPr lang="en-US" sz="2200" dirty="0">
                <a:latin typeface="+mn-lt"/>
              </a:rPr>
              <a:t>oil </a:t>
            </a:r>
            <a:r>
              <a:rPr lang="en-US" sz="2200" dirty="0" smtClean="0">
                <a:latin typeface="+mn-lt"/>
              </a:rPr>
              <a:t>sands</a:t>
            </a:r>
            <a:endParaRPr lang="en-US" sz="2200" dirty="0">
              <a:latin typeface="+mn-lt"/>
            </a:endParaRPr>
          </a:p>
          <a:p>
            <a:pPr marL="350838" lvl="1" indent="-182563">
              <a:lnSpc>
                <a:spcPct val="90000"/>
              </a:lnSpc>
              <a:spcBef>
                <a:spcPct val="40000"/>
              </a:spcBef>
              <a:buFontTx/>
              <a:buChar char="•"/>
              <a:tabLst>
                <a:tab pos="579438" algn="l"/>
              </a:tabLst>
            </a:pPr>
            <a:r>
              <a:rPr lang="en-US" sz="2200" dirty="0">
                <a:latin typeface="+mn-lt"/>
              </a:rPr>
              <a:t>The </a:t>
            </a:r>
            <a:r>
              <a:rPr lang="en-US" sz="2200" dirty="0" smtClean="0">
                <a:latin typeface="+mn-lt"/>
              </a:rPr>
              <a:t>differences </a:t>
            </a:r>
            <a:r>
              <a:rPr lang="en-US" sz="2200" dirty="0">
                <a:latin typeface="+mn-lt"/>
              </a:rPr>
              <a:t>in the </a:t>
            </a:r>
            <a:r>
              <a:rPr lang="en-US" sz="2200" dirty="0" smtClean="0">
                <a:latin typeface="+mn-lt"/>
              </a:rPr>
              <a:t>	impedance with fluid type 	tends </a:t>
            </a:r>
            <a:r>
              <a:rPr lang="en-US" sz="2200" dirty="0">
                <a:latin typeface="+mn-lt"/>
              </a:rPr>
              <a:t>to </a:t>
            </a:r>
            <a:r>
              <a:rPr lang="en-US" sz="2200" dirty="0" smtClean="0">
                <a:latin typeface="+mn-lt"/>
              </a:rPr>
              <a:t>decrease </a:t>
            </a:r>
            <a:r>
              <a:rPr lang="en-US" sz="2200" dirty="0">
                <a:latin typeface="+mn-lt"/>
              </a:rPr>
              <a:t>with </a:t>
            </a:r>
            <a:r>
              <a:rPr lang="en-US" sz="2200" dirty="0" smtClean="0">
                <a:latin typeface="+mn-lt"/>
              </a:rPr>
              <a:t>depth</a:t>
            </a:r>
            <a:endParaRPr lang="en-US" sz="2200" dirty="0">
              <a:latin typeface="+mn-lt"/>
            </a:endParaRPr>
          </a:p>
          <a:p>
            <a:pPr marL="350838" lvl="1" indent="-182563">
              <a:lnSpc>
                <a:spcPct val="90000"/>
              </a:lnSpc>
              <a:spcBef>
                <a:spcPct val="40000"/>
              </a:spcBef>
              <a:buFontTx/>
              <a:buChar char="•"/>
              <a:tabLst>
                <a:tab pos="579438" algn="l"/>
              </a:tabLst>
            </a:pPr>
            <a:r>
              <a:rPr lang="en-US" sz="2200" dirty="0">
                <a:latin typeface="+mn-lt"/>
              </a:rPr>
              <a:t>The larger the impedance </a:t>
            </a:r>
            <a:r>
              <a:rPr lang="en-US" sz="2200" dirty="0" smtClean="0">
                <a:latin typeface="+mn-lt"/>
              </a:rPr>
              <a:t>	difference </a:t>
            </a:r>
            <a:r>
              <a:rPr lang="en-US" sz="2200" dirty="0">
                <a:latin typeface="+mn-lt"/>
              </a:rPr>
              <a:t>between the </a:t>
            </a:r>
            <a:r>
              <a:rPr lang="en-US" sz="2200" dirty="0" smtClean="0">
                <a:latin typeface="+mn-lt"/>
              </a:rPr>
              <a:t>fluid-	filled </a:t>
            </a:r>
            <a:r>
              <a:rPr lang="en-US" sz="2200" dirty="0">
                <a:latin typeface="+mn-lt"/>
              </a:rPr>
              <a:t>sand </a:t>
            </a:r>
            <a:r>
              <a:rPr lang="en-US" sz="2200" dirty="0" smtClean="0">
                <a:latin typeface="+mn-lt"/>
              </a:rPr>
              <a:t>and it’s encasing   	shale</a:t>
            </a:r>
            <a:r>
              <a:rPr lang="en-US" sz="2200" dirty="0">
                <a:latin typeface="+mn-lt"/>
              </a:rPr>
              <a:t>, the </a:t>
            </a:r>
            <a:r>
              <a:rPr lang="en-US" sz="2200" dirty="0" smtClean="0">
                <a:latin typeface="+mn-lt"/>
              </a:rPr>
              <a:t>greater </a:t>
            </a:r>
            <a:r>
              <a:rPr lang="en-US" sz="2200" dirty="0">
                <a:latin typeface="+mn-lt"/>
              </a:rPr>
              <a:t>the </a:t>
            </a:r>
            <a:r>
              <a:rPr lang="en-US" sz="2200" dirty="0" smtClean="0">
                <a:latin typeface="+mn-lt"/>
              </a:rPr>
              <a:t>seismic 	amplitude anomaly</a:t>
            </a:r>
            <a:endParaRPr lang="en-US" sz="2200"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Fluid Properties</a:t>
            </a:r>
            <a:endParaRPr lang="en-US" dirty="0"/>
          </a:p>
        </p:txBody>
      </p:sp>
      <p:grpSp>
        <p:nvGrpSpPr>
          <p:cNvPr id="3" name="Group 2"/>
          <p:cNvGrpSpPr/>
          <p:nvPr/>
        </p:nvGrpSpPr>
        <p:grpSpPr>
          <a:xfrm>
            <a:off x="1501253" y="1261242"/>
            <a:ext cx="6027675" cy="5084967"/>
            <a:chOff x="1501253" y="1261242"/>
            <a:chExt cx="6027675" cy="5084967"/>
          </a:xfrm>
        </p:grpSpPr>
        <p:sp>
          <p:nvSpPr>
            <p:cNvPr id="27" name="Rectangle 26"/>
            <p:cNvSpPr/>
            <p:nvPr/>
          </p:nvSpPr>
          <p:spPr bwMode="auto">
            <a:xfrm>
              <a:off x="1501253" y="1665027"/>
              <a:ext cx="5773004" cy="4681182"/>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pic>
          <p:nvPicPr>
            <p:cNvPr id="20482" name="Picture 3" descr="R:\ssi_rfp\AcousticPropsFluids.cgm"/>
            <p:cNvPicPr>
              <a:picLocks noChangeAspect="1" noChangeArrowheads="1"/>
            </p:cNvPicPr>
            <p:nvPr/>
          </p:nvPicPr>
          <p:blipFill>
            <a:blip r:embed="rId3" cstate="print"/>
            <a:srcRect l="3595" t="6265" r="820" b="3790"/>
            <a:stretch>
              <a:fillRect/>
            </a:stretch>
          </p:blipFill>
          <p:spPr bwMode="auto">
            <a:xfrm>
              <a:off x="1968513" y="1734207"/>
              <a:ext cx="5226268" cy="4177495"/>
            </a:xfrm>
            <a:prstGeom prst="rect">
              <a:avLst/>
            </a:prstGeom>
            <a:noFill/>
            <a:ln w="9525">
              <a:noFill/>
              <a:miter lim="800000"/>
              <a:headEnd/>
              <a:tailEnd/>
            </a:ln>
          </p:spPr>
        </p:pic>
        <p:sp>
          <p:nvSpPr>
            <p:cNvPr id="16" name="Oval 15"/>
            <p:cNvSpPr/>
            <p:nvPr/>
          </p:nvSpPr>
          <p:spPr bwMode="auto">
            <a:xfrm rot="840000">
              <a:off x="6130710" y="1858994"/>
              <a:ext cx="494119" cy="1465775"/>
            </a:xfrm>
            <a:prstGeom prst="ellipse">
              <a:avLst/>
            </a:prstGeom>
            <a:solidFill>
              <a:srgbClr val="0066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p:txBody>
        </p:sp>
        <p:sp>
          <p:nvSpPr>
            <p:cNvPr id="17" name="Oval 16"/>
            <p:cNvSpPr/>
            <p:nvPr/>
          </p:nvSpPr>
          <p:spPr bwMode="auto">
            <a:xfrm rot="2100000">
              <a:off x="5183414" y="3617948"/>
              <a:ext cx="553302" cy="1452310"/>
            </a:xfrm>
            <a:prstGeom prst="ellipse">
              <a:avLst/>
            </a:prstGeom>
            <a:solidFill>
              <a:srgbClr val="00B05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p:txBody>
        </p:sp>
        <p:sp>
          <p:nvSpPr>
            <p:cNvPr id="18" name="Oval 17"/>
            <p:cNvSpPr/>
            <p:nvPr/>
          </p:nvSpPr>
          <p:spPr bwMode="auto">
            <a:xfrm rot="4860000">
              <a:off x="3003586" y="4839114"/>
              <a:ext cx="223367" cy="1219463"/>
            </a:xfrm>
            <a:prstGeom prst="ellipse">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p:txBody>
        </p:sp>
        <p:sp>
          <p:nvSpPr>
            <p:cNvPr id="19" name="Oval 18"/>
            <p:cNvSpPr/>
            <p:nvPr/>
          </p:nvSpPr>
          <p:spPr bwMode="auto">
            <a:xfrm rot="4200000">
              <a:off x="4121578" y="4564188"/>
              <a:ext cx="391133" cy="1219463"/>
            </a:xfrm>
            <a:prstGeom prst="ellipse">
              <a:avLst/>
            </a:prstGeom>
            <a:solidFill>
              <a:srgbClr val="CCCC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endParaRPr>
            </a:p>
          </p:txBody>
        </p:sp>
        <p:sp>
          <p:nvSpPr>
            <p:cNvPr id="20487" name="Text Box 8"/>
            <p:cNvSpPr txBox="1">
              <a:spLocks noChangeArrowheads="1"/>
            </p:cNvSpPr>
            <p:nvPr/>
          </p:nvSpPr>
          <p:spPr bwMode="auto">
            <a:xfrm>
              <a:off x="2600485" y="5020464"/>
              <a:ext cx="566181" cy="338554"/>
            </a:xfrm>
            <a:prstGeom prst="rect">
              <a:avLst/>
            </a:prstGeom>
            <a:noFill/>
            <a:ln w="9525">
              <a:noFill/>
              <a:miter lim="800000"/>
              <a:headEnd/>
              <a:tailEnd/>
            </a:ln>
          </p:spPr>
          <p:txBody>
            <a:bodyPr wrap="none">
              <a:spAutoFit/>
            </a:bodyPr>
            <a:lstStyle/>
            <a:p>
              <a:r>
                <a:rPr lang="en-US" sz="1600" b="1" dirty="0" smtClean="0">
                  <a:latin typeface="+mn-lt"/>
                </a:rPr>
                <a:t>Gas</a:t>
              </a:r>
              <a:endParaRPr lang="en-US" sz="2000" b="1" dirty="0">
                <a:latin typeface="+mn-lt"/>
              </a:endParaRPr>
            </a:p>
          </p:txBody>
        </p:sp>
        <p:sp>
          <p:nvSpPr>
            <p:cNvPr id="20489" name="Text Box 11"/>
            <p:cNvSpPr txBox="1">
              <a:spLocks noChangeArrowheads="1"/>
            </p:cNvSpPr>
            <p:nvPr/>
          </p:nvSpPr>
          <p:spPr bwMode="auto">
            <a:xfrm>
              <a:off x="5535453" y="1896591"/>
              <a:ext cx="731290" cy="338554"/>
            </a:xfrm>
            <a:prstGeom prst="rect">
              <a:avLst/>
            </a:prstGeom>
            <a:noFill/>
            <a:ln w="9525">
              <a:noFill/>
              <a:miter lim="800000"/>
              <a:headEnd/>
              <a:tailEnd/>
            </a:ln>
          </p:spPr>
          <p:txBody>
            <a:bodyPr wrap="none">
              <a:spAutoFit/>
            </a:bodyPr>
            <a:lstStyle/>
            <a:p>
              <a:r>
                <a:rPr lang="en-US" sz="1600" b="1" dirty="0" smtClean="0">
                  <a:latin typeface="+mn-lt"/>
                </a:rPr>
                <a:t>Brine</a:t>
              </a:r>
              <a:endParaRPr lang="en-US" sz="2000" b="1" dirty="0">
                <a:latin typeface="+mn-lt"/>
              </a:endParaRPr>
            </a:p>
          </p:txBody>
        </p:sp>
        <p:sp>
          <p:nvSpPr>
            <p:cNvPr id="20490" name="Text Box 12"/>
            <p:cNvSpPr txBox="1">
              <a:spLocks noChangeArrowheads="1"/>
            </p:cNvSpPr>
            <p:nvPr/>
          </p:nvSpPr>
          <p:spPr bwMode="auto">
            <a:xfrm>
              <a:off x="5010469" y="3710151"/>
              <a:ext cx="468398" cy="338554"/>
            </a:xfrm>
            <a:prstGeom prst="rect">
              <a:avLst/>
            </a:prstGeom>
            <a:noFill/>
            <a:ln w="9525">
              <a:noFill/>
              <a:miter lim="800000"/>
              <a:headEnd/>
              <a:tailEnd/>
            </a:ln>
          </p:spPr>
          <p:txBody>
            <a:bodyPr wrap="none">
              <a:spAutoFit/>
            </a:bodyPr>
            <a:lstStyle/>
            <a:p>
              <a:r>
                <a:rPr lang="en-US" sz="1600" b="1" dirty="0" smtClean="0">
                  <a:latin typeface="+mn-lt"/>
                </a:rPr>
                <a:t>Oil</a:t>
              </a:r>
              <a:endParaRPr lang="en-US" sz="2000" b="1" dirty="0">
                <a:latin typeface="+mn-lt"/>
              </a:endParaRPr>
            </a:p>
          </p:txBody>
        </p:sp>
        <p:sp>
          <p:nvSpPr>
            <p:cNvPr id="20492" name="Text Box 15"/>
            <p:cNvSpPr txBox="1">
              <a:spLocks noChangeArrowheads="1"/>
            </p:cNvSpPr>
            <p:nvPr/>
          </p:nvSpPr>
          <p:spPr bwMode="auto">
            <a:xfrm>
              <a:off x="5968618" y="3725788"/>
              <a:ext cx="920445" cy="523220"/>
            </a:xfrm>
            <a:prstGeom prst="rect">
              <a:avLst/>
            </a:prstGeom>
            <a:noFill/>
            <a:ln w="9525">
              <a:noFill/>
              <a:miter lim="800000"/>
              <a:headEnd/>
              <a:tailEnd/>
            </a:ln>
          </p:spPr>
          <p:txBody>
            <a:bodyPr wrap="none">
              <a:spAutoFit/>
            </a:bodyPr>
            <a:lstStyle/>
            <a:p>
              <a:r>
                <a:rPr lang="en-US" sz="1400" dirty="0" smtClean="0">
                  <a:latin typeface="+mn-lt"/>
                </a:rPr>
                <a:t>Low API</a:t>
              </a:r>
            </a:p>
            <a:p>
              <a:r>
                <a:rPr lang="en-US" sz="1400" dirty="0" smtClean="0">
                  <a:latin typeface="+mn-lt"/>
                </a:rPr>
                <a:t>Low GOR</a:t>
              </a:r>
              <a:endParaRPr lang="en-US" sz="1400" dirty="0">
                <a:latin typeface="+mn-lt"/>
              </a:endParaRPr>
            </a:p>
          </p:txBody>
        </p:sp>
        <p:sp>
          <p:nvSpPr>
            <p:cNvPr id="20493" name="Text Box 16"/>
            <p:cNvSpPr txBox="1">
              <a:spLocks noChangeArrowheads="1"/>
            </p:cNvSpPr>
            <p:nvPr/>
          </p:nvSpPr>
          <p:spPr bwMode="auto">
            <a:xfrm>
              <a:off x="5142244" y="4916214"/>
              <a:ext cx="962123" cy="523220"/>
            </a:xfrm>
            <a:prstGeom prst="rect">
              <a:avLst/>
            </a:prstGeom>
            <a:noFill/>
            <a:ln w="9525">
              <a:noFill/>
              <a:miter lim="800000"/>
              <a:headEnd/>
              <a:tailEnd/>
            </a:ln>
          </p:spPr>
          <p:txBody>
            <a:bodyPr wrap="none">
              <a:spAutoFit/>
            </a:bodyPr>
            <a:lstStyle/>
            <a:p>
              <a:r>
                <a:rPr lang="en-US" sz="1400" dirty="0" smtClean="0">
                  <a:latin typeface="+mn-lt"/>
                </a:rPr>
                <a:t>High API</a:t>
              </a:r>
            </a:p>
            <a:p>
              <a:r>
                <a:rPr lang="en-US" sz="1400" dirty="0" smtClean="0">
                  <a:latin typeface="+mn-lt"/>
                </a:rPr>
                <a:t>High GOR</a:t>
              </a:r>
              <a:endParaRPr lang="en-US" sz="1400" dirty="0">
                <a:latin typeface="+mn-lt"/>
              </a:endParaRPr>
            </a:p>
          </p:txBody>
        </p:sp>
        <p:sp>
          <p:nvSpPr>
            <p:cNvPr id="20" name="Text Box 11"/>
            <p:cNvSpPr txBox="1">
              <a:spLocks noChangeArrowheads="1"/>
            </p:cNvSpPr>
            <p:nvPr/>
          </p:nvSpPr>
          <p:spPr bwMode="auto">
            <a:xfrm>
              <a:off x="3665934" y="4505258"/>
              <a:ext cx="822661" cy="338554"/>
            </a:xfrm>
            <a:prstGeom prst="rect">
              <a:avLst/>
            </a:prstGeom>
            <a:noFill/>
            <a:ln w="9525">
              <a:noFill/>
              <a:miter lim="800000"/>
              <a:headEnd/>
              <a:tailEnd/>
            </a:ln>
          </p:spPr>
          <p:txBody>
            <a:bodyPr wrap="none">
              <a:spAutoFit/>
            </a:bodyPr>
            <a:lstStyle/>
            <a:p>
              <a:r>
                <a:rPr lang="en-US" sz="1600" b="1" dirty="0" smtClean="0">
                  <a:latin typeface="+mn-lt"/>
                </a:rPr>
                <a:t>Single</a:t>
              </a:r>
              <a:endParaRPr lang="en-US" sz="2000" b="1" dirty="0">
                <a:latin typeface="+mn-lt"/>
              </a:endParaRPr>
            </a:p>
          </p:txBody>
        </p:sp>
        <p:sp>
          <p:nvSpPr>
            <p:cNvPr id="21" name="Text Box 12"/>
            <p:cNvSpPr txBox="1">
              <a:spLocks noChangeArrowheads="1"/>
            </p:cNvSpPr>
            <p:nvPr/>
          </p:nvSpPr>
          <p:spPr bwMode="auto">
            <a:xfrm>
              <a:off x="3692735" y="4710733"/>
              <a:ext cx="801823" cy="338554"/>
            </a:xfrm>
            <a:prstGeom prst="rect">
              <a:avLst/>
            </a:prstGeom>
            <a:noFill/>
            <a:ln w="9525">
              <a:noFill/>
              <a:miter lim="800000"/>
              <a:headEnd/>
              <a:tailEnd/>
            </a:ln>
          </p:spPr>
          <p:txBody>
            <a:bodyPr wrap="none">
              <a:spAutoFit/>
            </a:bodyPr>
            <a:lstStyle/>
            <a:p>
              <a:r>
                <a:rPr lang="en-US" sz="1600" b="1" dirty="0" smtClean="0">
                  <a:latin typeface="+mn-lt"/>
                </a:rPr>
                <a:t>Phase</a:t>
              </a:r>
              <a:endParaRPr lang="en-US" sz="2000" b="1" dirty="0">
                <a:latin typeface="+mn-lt"/>
              </a:endParaRPr>
            </a:p>
          </p:txBody>
        </p:sp>
        <p:sp>
          <p:nvSpPr>
            <p:cNvPr id="23" name="Text Box 12"/>
            <p:cNvSpPr txBox="1">
              <a:spLocks noChangeArrowheads="1"/>
            </p:cNvSpPr>
            <p:nvPr/>
          </p:nvSpPr>
          <p:spPr bwMode="auto">
            <a:xfrm>
              <a:off x="1634366" y="1261242"/>
              <a:ext cx="5894562" cy="369332"/>
            </a:xfrm>
            <a:prstGeom prst="rect">
              <a:avLst/>
            </a:prstGeom>
            <a:noFill/>
            <a:ln w="9525">
              <a:noFill/>
              <a:miter lim="800000"/>
              <a:headEnd/>
              <a:tailEnd/>
            </a:ln>
          </p:spPr>
          <p:txBody>
            <a:bodyPr wrap="none">
              <a:spAutoFit/>
            </a:bodyPr>
            <a:lstStyle/>
            <a:p>
              <a:r>
                <a:rPr lang="en-US" sz="1800" b="1" dirty="0" smtClean="0">
                  <a:latin typeface="+mn-lt"/>
                </a:rPr>
                <a:t>Acoustic Properties of Reservoir Different Fluids</a:t>
              </a:r>
              <a:endParaRPr lang="en-US" b="1" dirty="0">
                <a:latin typeface="+mn-lt"/>
              </a:endParaRPr>
            </a:p>
          </p:txBody>
        </p:sp>
        <p:sp>
          <p:nvSpPr>
            <p:cNvPr id="24" name="Text Box 12"/>
            <p:cNvSpPr txBox="1">
              <a:spLocks noChangeArrowheads="1"/>
            </p:cNvSpPr>
            <p:nvPr/>
          </p:nvSpPr>
          <p:spPr bwMode="auto">
            <a:xfrm rot="16200000">
              <a:off x="684385" y="3530723"/>
              <a:ext cx="2226892" cy="338554"/>
            </a:xfrm>
            <a:prstGeom prst="rect">
              <a:avLst/>
            </a:prstGeom>
            <a:noFill/>
            <a:ln w="9525">
              <a:noFill/>
              <a:miter lim="800000"/>
              <a:headEnd/>
              <a:tailEnd/>
            </a:ln>
          </p:spPr>
          <p:txBody>
            <a:bodyPr wrap="none">
              <a:spAutoFit/>
            </a:bodyPr>
            <a:lstStyle/>
            <a:p>
              <a:r>
                <a:rPr lang="en-US" sz="1600" b="1" dirty="0" smtClean="0">
                  <a:latin typeface="+mn-lt"/>
                </a:rPr>
                <a:t>Bulk Modulus (Gpa)</a:t>
              </a:r>
              <a:endParaRPr lang="en-US" sz="2000" b="1" dirty="0">
                <a:latin typeface="+mn-lt"/>
              </a:endParaRPr>
            </a:p>
          </p:txBody>
        </p:sp>
        <p:sp>
          <p:nvSpPr>
            <p:cNvPr id="25" name="Text Box 12"/>
            <p:cNvSpPr txBox="1">
              <a:spLocks noChangeArrowheads="1"/>
            </p:cNvSpPr>
            <p:nvPr/>
          </p:nvSpPr>
          <p:spPr bwMode="auto">
            <a:xfrm>
              <a:off x="3833443" y="5922578"/>
              <a:ext cx="1678665" cy="338554"/>
            </a:xfrm>
            <a:prstGeom prst="rect">
              <a:avLst/>
            </a:prstGeom>
            <a:noFill/>
            <a:ln w="9525">
              <a:noFill/>
              <a:miter lim="800000"/>
              <a:headEnd/>
              <a:tailEnd/>
            </a:ln>
          </p:spPr>
          <p:txBody>
            <a:bodyPr wrap="none">
              <a:spAutoFit/>
            </a:bodyPr>
            <a:lstStyle/>
            <a:p>
              <a:r>
                <a:rPr lang="en-US" sz="1600" b="1" dirty="0" smtClean="0">
                  <a:latin typeface="+mn-lt"/>
                </a:rPr>
                <a:t>Density (g/cc)</a:t>
              </a:r>
              <a:endParaRPr lang="en-US" sz="2000" b="1" dirty="0">
                <a:latin typeface="+mn-lt"/>
              </a:endParaRPr>
            </a:p>
          </p:txBody>
        </p:sp>
      </p:gr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A Rock’s Acoustic Properties</a:t>
            </a:r>
          </a:p>
        </p:txBody>
      </p:sp>
      <p:grpSp>
        <p:nvGrpSpPr>
          <p:cNvPr id="2" name="Group 11"/>
          <p:cNvGrpSpPr/>
          <p:nvPr/>
        </p:nvGrpSpPr>
        <p:grpSpPr>
          <a:xfrm>
            <a:off x="5803933" y="2933925"/>
            <a:ext cx="3056288" cy="2174788"/>
            <a:chOff x="710045" y="1326738"/>
            <a:chExt cx="3387364" cy="2410375"/>
          </a:xfrm>
        </p:grpSpPr>
        <p:pic>
          <p:nvPicPr>
            <p:cNvPr id="5" name="Picture 4"/>
            <p:cNvPicPr>
              <a:picLocks noChangeAspect="1"/>
            </p:cNvPicPr>
            <p:nvPr/>
          </p:nvPicPr>
          <p:blipFill>
            <a:blip r:embed="rId3" cstate="print"/>
            <a:stretch>
              <a:fillRect/>
            </a:stretch>
          </p:blipFill>
          <p:spPr>
            <a:xfrm>
              <a:off x="710045" y="1326738"/>
              <a:ext cx="3387364" cy="2404424"/>
            </a:xfrm>
            <a:prstGeom prst="rect">
              <a:avLst/>
            </a:prstGeom>
          </p:spPr>
        </p:pic>
        <p:sp>
          <p:nvSpPr>
            <p:cNvPr id="9" name="Freeform 8"/>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sp>
        <p:nvSpPr>
          <p:cNvPr id="13" name="Text Box 1054"/>
          <p:cNvSpPr txBox="1">
            <a:spLocks noChangeArrowheads="1"/>
          </p:cNvSpPr>
          <p:nvPr/>
        </p:nvSpPr>
        <p:spPr bwMode="auto">
          <a:xfrm>
            <a:off x="194212" y="991078"/>
            <a:ext cx="8035384" cy="830997"/>
          </a:xfrm>
          <a:prstGeom prst="rect">
            <a:avLst/>
          </a:prstGeom>
          <a:noFill/>
          <a:ln w="9525">
            <a:noFill/>
            <a:miter lim="800000"/>
            <a:headEnd/>
            <a:tailEnd/>
          </a:ln>
        </p:spPr>
        <p:txBody>
          <a:bodyPr wrap="square">
            <a:spAutoFit/>
          </a:bodyPr>
          <a:lstStyle/>
          <a:p>
            <a:pPr marL="287338" indent="-287338"/>
            <a:r>
              <a:rPr lang="en-US" b="1" dirty="0">
                <a:latin typeface="Tahoma" pitchFamily="34" charset="0"/>
                <a:ea typeface="Tahoma" pitchFamily="34" charset="0"/>
                <a:cs typeface="Tahoma" pitchFamily="34" charset="0"/>
              </a:rPr>
              <a:t>Seismic </a:t>
            </a:r>
            <a:r>
              <a:rPr lang="en-US" b="1" dirty="0" smtClean="0">
                <a:latin typeface="Tahoma" pitchFamily="34" charset="0"/>
                <a:ea typeface="Tahoma" pitchFamily="34" charset="0"/>
                <a:cs typeface="Tahoma" pitchFamily="34" charset="0"/>
              </a:rPr>
              <a:t>waves are sensitive to both the rock &amp; fluid properties of fluid saturated rock </a:t>
            </a:r>
            <a:endParaRPr lang="en-US" b="1" dirty="0">
              <a:latin typeface="Tahoma" pitchFamily="34" charset="0"/>
              <a:ea typeface="Tahoma" pitchFamily="34" charset="0"/>
              <a:cs typeface="Tahoma" pitchFamily="34" charset="0"/>
            </a:endParaRPr>
          </a:p>
        </p:txBody>
      </p:sp>
      <p:sp>
        <p:nvSpPr>
          <p:cNvPr id="14" name="Text Box 1055"/>
          <p:cNvSpPr txBox="1">
            <a:spLocks noChangeArrowheads="1"/>
          </p:cNvSpPr>
          <p:nvPr/>
        </p:nvSpPr>
        <p:spPr bwMode="auto">
          <a:xfrm>
            <a:off x="383395" y="4078492"/>
            <a:ext cx="5071325" cy="2308324"/>
          </a:xfrm>
          <a:prstGeom prst="rect">
            <a:avLst/>
          </a:prstGeom>
          <a:noFill/>
          <a:ln w="9525">
            <a:noFill/>
            <a:miter lim="800000"/>
            <a:headEnd/>
            <a:tailEnd/>
          </a:ln>
        </p:spPr>
        <p:txBody>
          <a:bodyPr wrap="none">
            <a:spAutoFit/>
          </a:bodyPr>
          <a:lstStyle/>
          <a:p>
            <a:pPr>
              <a:buFont typeface="Arial" pitchFamily="34" charset="0"/>
              <a:buChar char="•"/>
            </a:pPr>
            <a:r>
              <a:rPr lang="en-US" dirty="0" smtClean="0">
                <a:latin typeface="Tahoma" pitchFamily="34" charset="0"/>
                <a:ea typeface="Tahoma" pitchFamily="34" charset="0"/>
                <a:cs typeface="Tahoma" pitchFamily="34" charset="0"/>
              </a:rPr>
              <a:t>  Fluid </a:t>
            </a:r>
            <a:r>
              <a:rPr lang="en-US" dirty="0">
                <a:latin typeface="Tahoma" pitchFamily="34" charset="0"/>
                <a:ea typeface="Tahoma" pitchFamily="34" charset="0"/>
                <a:cs typeface="Tahoma" pitchFamily="34" charset="0"/>
              </a:rPr>
              <a:t>properties </a:t>
            </a:r>
            <a:r>
              <a:rPr lang="en-US" dirty="0" smtClean="0">
                <a:latin typeface="Tahoma" pitchFamily="34" charset="0"/>
                <a:ea typeface="Tahoma" pitchFamily="34" charset="0"/>
                <a:cs typeface="Tahoma" pitchFamily="34" charset="0"/>
              </a:rPr>
              <a:t>are controlled by:</a:t>
            </a:r>
            <a:endParaRPr lang="en-US" dirty="0">
              <a:latin typeface="Tahoma" pitchFamily="34" charset="0"/>
              <a:ea typeface="Tahoma" pitchFamily="34" charset="0"/>
              <a:cs typeface="Tahoma" pitchFamily="34" charset="0"/>
            </a:endParaRPr>
          </a:p>
          <a:p>
            <a:pPr marL="568325" indent="-222250">
              <a:buFont typeface="Calibri" pitchFamily="34" charset="0"/>
              <a:buChar char="–"/>
            </a:pPr>
            <a:r>
              <a:rPr lang="en-US" dirty="0" smtClean="0">
                <a:latin typeface="Tahoma" pitchFamily="34" charset="0"/>
                <a:ea typeface="Tahoma" pitchFamily="34" charset="0"/>
                <a:cs typeface="Tahoma" pitchFamily="34" charset="0"/>
              </a:rPr>
              <a:t>Pressure, temperature</a:t>
            </a:r>
          </a:p>
          <a:p>
            <a:pPr marL="568325" indent="-222250">
              <a:buFont typeface="Calibri" pitchFamily="34" charset="0"/>
              <a:buChar char="–"/>
            </a:pPr>
            <a:r>
              <a:rPr lang="en-US" dirty="0" smtClean="0">
                <a:latin typeface="Tahoma" pitchFamily="34" charset="0"/>
                <a:ea typeface="Tahoma" pitchFamily="34" charset="0"/>
                <a:cs typeface="Tahoma" pitchFamily="34" charset="0"/>
              </a:rPr>
              <a:t>Gas gravity</a:t>
            </a:r>
          </a:p>
          <a:p>
            <a:pPr marL="568325" indent="-222250">
              <a:buFont typeface="Calibri" pitchFamily="34" charset="0"/>
              <a:buChar char="–"/>
            </a:pPr>
            <a:r>
              <a:rPr lang="en-US" dirty="0" smtClean="0">
                <a:latin typeface="Tahoma" pitchFamily="34" charset="0"/>
                <a:ea typeface="Tahoma" pitchFamily="34" charset="0"/>
                <a:cs typeface="Tahoma" pitchFamily="34" charset="0"/>
              </a:rPr>
              <a:t>GOR, API</a:t>
            </a:r>
          </a:p>
          <a:p>
            <a:pPr marL="568325" indent="-222250">
              <a:buFont typeface="Calibri" pitchFamily="34" charset="0"/>
              <a:buChar char="–"/>
            </a:pPr>
            <a:r>
              <a:rPr lang="en-US" dirty="0" smtClean="0">
                <a:latin typeface="Tahoma" pitchFamily="34" charset="0"/>
                <a:ea typeface="Tahoma" pitchFamily="34" charset="0"/>
                <a:cs typeface="Tahoma" pitchFamily="34" charset="0"/>
              </a:rPr>
              <a:t>Salinity</a:t>
            </a:r>
          </a:p>
          <a:p>
            <a:pPr marL="568325" indent="-222250">
              <a:buFont typeface="Calibri" pitchFamily="34" charset="0"/>
              <a:buChar char="–"/>
            </a:pPr>
            <a:r>
              <a:rPr lang="en-US" dirty="0" smtClean="0">
                <a:latin typeface="Tahoma" pitchFamily="34" charset="0"/>
                <a:ea typeface="Tahoma" pitchFamily="34" charset="0"/>
                <a:cs typeface="Tahoma" pitchFamily="34" charset="0"/>
              </a:rPr>
              <a:t>Saturation</a:t>
            </a:r>
            <a:endParaRPr lang="en-US" dirty="0">
              <a:latin typeface="Tahoma" pitchFamily="34" charset="0"/>
              <a:ea typeface="Tahoma" pitchFamily="34" charset="0"/>
              <a:cs typeface="Tahoma" pitchFamily="34" charset="0"/>
            </a:endParaRPr>
          </a:p>
        </p:txBody>
      </p:sp>
      <p:sp>
        <p:nvSpPr>
          <p:cNvPr id="15" name="Text Box 1056"/>
          <p:cNvSpPr txBox="1">
            <a:spLocks noChangeArrowheads="1"/>
          </p:cNvSpPr>
          <p:nvPr/>
        </p:nvSpPr>
        <p:spPr bwMode="auto">
          <a:xfrm>
            <a:off x="383395" y="1855560"/>
            <a:ext cx="6083140" cy="430887"/>
          </a:xfrm>
          <a:prstGeom prst="rect">
            <a:avLst/>
          </a:prstGeom>
          <a:noFill/>
          <a:ln w="9525">
            <a:noFill/>
            <a:miter lim="800000"/>
            <a:headEnd/>
            <a:tailEnd/>
          </a:ln>
        </p:spPr>
        <p:txBody>
          <a:bodyPr wrap="none">
            <a:spAutoFit/>
          </a:bodyPr>
          <a:lstStyle/>
          <a:p>
            <a:pPr>
              <a:buFont typeface="Arial" pitchFamily="34" charset="0"/>
              <a:buChar char="•"/>
            </a:pPr>
            <a:r>
              <a:rPr lang="en-US" sz="2200" dirty="0" smtClean="0">
                <a:latin typeface="Tahoma" pitchFamily="34" charset="0"/>
                <a:ea typeface="Tahoma" pitchFamily="34" charset="0"/>
                <a:cs typeface="Tahoma" pitchFamily="34" charset="0"/>
              </a:rPr>
              <a:t>  Grain </a:t>
            </a:r>
            <a:r>
              <a:rPr lang="en-US" sz="2200" dirty="0">
                <a:latin typeface="Tahoma" pitchFamily="34" charset="0"/>
                <a:ea typeface="Tahoma" pitchFamily="34" charset="0"/>
                <a:cs typeface="Tahoma" pitchFamily="34" charset="0"/>
              </a:rPr>
              <a:t>properties </a:t>
            </a:r>
            <a:r>
              <a:rPr lang="en-US" sz="2200" dirty="0" smtClean="0">
                <a:latin typeface="Tahoma" pitchFamily="34" charset="0"/>
                <a:ea typeface="Tahoma" pitchFamily="34" charset="0"/>
                <a:cs typeface="Tahoma" pitchFamily="34" charset="0"/>
              </a:rPr>
              <a:t>are controlled </a:t>
            </a:r>
            <a:r>
              <a:rPr lang="en-US" sz="2200" dirty="0">
                <a:latin typeface="Tahoma" pitchFamily="34" charset="0"/>
                <a:ea typeface="Tahoma" pitchFamily="34" charset="0"/>
                <a:cs typeface="Tahoma" pitchFamily="34" charset="0"/>
              </a:rPr>
              <a:t>by mineralogy</a:t>
            </a:r>
          </a:p>
        </p:txBody>
      </p:sp>
      <p:sp>
        <p:nvSpPr>
          <p:cNvPr id="16" name="Text Box 1057"/>
          <p:cNvSpPr txBox="1">
            <a:spLocks noChangeArrowheads="1"/>
          </p:cNvSpPr>
          <p:nvPr/>
        </p:nvSpPr>
        <p:spPr bwMode="auto">
          <a:xfrm>
            <a:off x="383395" y="2289918"/>
            <a:ext cx="5477205" cy="1785104"/>
          </a:xfrm>
          <a:prstGeom prst="rect">
            <a:avLst/>
          </a:prstGeom>
          <a:noFill/>
          <a:ln w="9525">
            <a:noFill/>
            <a:miter lim="800000"/>
            <a:headEnd/>
            <a:tailEnd/>
          </a:ln>
        </p:spPr>
        <p:txBody>
          <a:bodyPr wrap="none">
            <a:spAutoFit/>
          </a:bodyPr>
          <a:lstStyle/>
          <a:p>
            <a:pPr>
              <a:buFont typeface="Arial" pitchFamily="34" charset="0"/>
              <a:buChar char="•"/>
            </a:pPr>
            <a:r>
              <a:rPr lang="en-US" sz="2200" dirty="0" smtClean="0">
                <a:latin typeface="Tahoma" pitchFamily="34" charset="0"/>
                <a:ea typeface="Tahoma" pitchFamily="34" charset="0"/>
                <a:cs typeface="Tahoma" pitchFamily="34" charset="0"/>
              </a:rPr>
              <a:t>  Rock </a:t>
            </a:r>
            <a:r>
              <a:rPr lang="en-US" sz="2200" dirty="0">
                <a:latin typeface="Tahoma" pitchFamily="34" charset="0"/>
                <a:ea typeface="Tahoma" pitchFamily="34" charset="0"/>
                <a:cs typeface="Tahoma" pitchFamily="34" charset="0"/>
              </a:rPr>
              <a:t>frame properties </a:t>
            </a:r>
            <a:r>
              <a:rPr lang="en-US" sz="2200" dirty="0" smtClean="0">
                <a:latin typeface="Tahoma" pitchFamily="34" charset="0"/>
                <a:ea typeface="Tahoma" pitchFamily="34" charset="0"/>
                <a:cs typeface="Tahoma" pitchFamily="34" charset="0"/>
              </a:rPr>
              <a:t>are controlled by:</a:t>
            </a:r>
            <a:endParaRPr lang="en-US" sz="2200" dirty="0">
              <a:latin typeface="Tahoma" pitchFamily="34" charset="0"/>
              <a:ea typeface="Tahoma" pitchFamily="34" charset="0"/>
              <a:cs typeface="Tahoma" pitchFamily="34" charset="0"/>
            </a:endParaRPr>
          </a:p>
          <a:p>
            <a:pPr marL="568325" indent="-222250">
              <a:buFont typeface="Calibri" pitchFamily="34" charset="0"/>
              <a:buChar char="–"/>
            </a:pPr>
            <a:r>
              <a:rPr lang="en-US" sz="2200" dirty="0" smtClean="0">
                <a:latin typeface="Tahoma" pitchFamily="34" charset="0"/>
                <a:ea typeface="Tahoma" pitchFamily="34" charset="0"/>
                <a:cs typeface="Tahoma" pitchFamily="34" charset="0"/>
              </a:rPr>
              <a:t>Mineralogy</a:t>
            </a:r>
            <a:r>
              <a:rPr lang="en-US" sz="2200" dirty="0">
                <a:latin typeface="Tahoma" pitchFamily="34" charset="0"/>
                <a:ea typeface="Tahoma" pitchFamily="34" charset="0"/>
                <a:cs typeface="Tahoma" pitchFamily="34" charset="0"/>
              </a:rPr>
              <a:t>, sorting, texture</a:t>
            </a:r>
          </a:p>
          <a:p>
            <a:pPr marL="568325" indent="-222250">
              <a:buFont typeface="Calibri" pitchFamily="34" charset="0"/>
              <a:buChar char="–"/>
            </a:pPr>
            <a:r>
              <a:rPr lang="en-US" sz="2200" dirty="0" smtClean="0">
                <a:latin typeface="Tahoma" pitchFamily="34" charset="0"/>
                <a:ea typeface="Tahoma" pitchFamily="34" charset="0"/>
                <a:cs typeface="Tahoma" pitchFamily="34" charset="0"/>
              </a:rPr>
              <a:t>Compaction</a:t>
            </a:r>
            <a:endParaRPr lang="en-US" sz="2200" dirty="0">
              <a:latin typeface="Tahoma" pitchFamily="34" charset="0"/>
              <a:ea typeface="Tahoma" pitchFamily="34" charset="0"/>
              <a:cs typeface="Tahoma" pitchFamily="34" charset="0"/>
            </a:endParaRPr>
          </a:p>
          <a:p>
            <a:pPr marL="568325" indent="-222250">
              <a:buFont typeface="Calibri" pitchFamily="34" charset="0"/>
              <a:buChar char="–"/>
            </a:pPr>
            <a:r>
              <a:rPr lang="en-US" sz="2200" dirty="0" smtClean="0">
                <a:latin typeface="Tahoma" pitchFamily="34" charset="0"/>
                <a:ea typeface="Tahoma" pitchFamily="34" charset="0"/>
                <a:cs typeface="Tahoma" pitchFamily="34" charset="0"/>
              </a:rPr>
              <a:t>Cementation</a:t>
            </a:r>
            <a:endParaRPr lang="en-US" sz="2200" dirty="0">
              <a:latin typeface="Tahoma" pitchFamily="34" charset="0"/>
              <a:ea typeface="Tahoma" pitchFamily="34" charset="0"/>
              <a:cs typeface="Tahoma" pitchFamily="34" charset="0"/>
            </a:endParaRPr>
          </a:p>
          <a:p>
            <a:pPr marL="568325" indent="-222250">
              <a:buFont typeface="Calibri" pitchFamily="34" charset="0"/>
              <a:buChar char="–"/>
            </a:pPr>
            <a:r>
              <a:rPr lang="en-US" sz="2200" dirty="0" smtClean="0">
                <a:latin typeface="Tahoma" pitchFamily="34" charset="0"/>
                <a:ea typeface="Tahoma" pitchFamily="34" charset="0"/>
                <a:cs typeface="Tahoma" pitchFamily="34" charset="0"/>
              </a:rPr>
              <a:t>Porosity </a:t>
            </a:r>
            <a:endParaRPr lang="en-US" sz="2200" dirty="0">
              <a:latin typeface="Tahoma" pitchFamily="34" charset="0"/>
              <a:ea typeface="Tahoma" pitchFamily="34" charset="0"/>
              <a:cs typeface="Tahoma" pitchFamily="34" charset="0"/>
            </a:endParaRPr>
          </a:p>
        </p:txBody>
      </p:sp>
      <p:sp>
        <p:nvSpPr>
          <p:cNvPr id="17" name="Text Box 1054"/>
          <p:cNvSpPr txBox="1">
            <a:spLocks noChangeArrowheads="1"/>
          </p:cNvSpPr>
          <p:nvPr/>
        </p:nvSpPr>
        <p:spPr bwMode="auto">
          <a:xfrm>
            <a:off x="5801487" y="5069091"/>
            <a:ext cx="2932611" cy="707886"/>
          </a:xfrm>
          <a:prstGeom prst="rect">
            <a:avLst/>
          </a:prstGeom>
          <a:noFill/>
          <a:ln w="9525">
            <a:noFill/>
            <a:miter lim="800000"/>
            <a:headEnd/>
            <a:tailEnd/>
          </a:ln>
        </p:spPr>
        <p:txBody>
          <a:bodyPr wrap="square">
            <a:spAutoFit/>
          </a:bodyPr>
          <a:lstStyle/>
          <a:p>
            <a:pPr algn="ctr"/>
            <a:r>
              <a:rPr lang="en-US" sz="2000" b="1" dirty="0" smtClean="0">
                <a:latin typeface="Tahoma" pitchFamily="34" charset="0"/>
                <a:ea typeface="Tahoma" pitchFamily="34" charset="0"/>
                <a:cs typeface="Tahoma" pitchFamily="34" charset="0"/>
              </a:rPr>
              <a:t>Reservoir Rock</a:t>
            </a:r>
          </a:p>
          <a:p>
            <a:pPr algn="ctr"/>
            <a:r>
              <a:rPr lang="en-US" sz="2000" b="1" dirty="0" smtClean="0">
                <a:latin typeface="Tahoma" pitchFamily="34" charset="0"/>
                <a:ea typeface="Tahoma" pitchFamily="34" charset="0"/>
                <a:cs typeface="Tahoma" pitchFamily="34" charset="0"/>
              </a:rPr>
              <a:t>Filled with Brine</a:t>
            </a:r>
            <a:endParaRPr lang="en-US" sz="2000" b="1" dirty="0">
              <a:latin typeface="Tahoma" pitchFamily="34" charset="0"/>
              <a:ea typeface="Tahoma" pitchFamily="34" charset="0"/>
              <a:cs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A Rock’s Acoustic Properties</a:t>
            </a:r>
          </a:p>
        </p:txBody>
      </p:sp>
      <p:sp>
        <p:nvSpPr>
          <p:cNvPr id="13" name="Text Box 1054"/>
          <p:cNvSpPr txBox="1">
            <a:spLocks noChangeArrowheads="1"/>
          </p:cNvSpPr>
          <p:nvPr/>
        </p:nvSpPr>
        <p:spPr bwMode="auto">
          <a:xfrm>
            <a:off x="194212" y="991078"/>
            <a:ext cx="8035384" cy="830997"/>
          </a:xfrm>
          <a:prstGeom prst="rect">
            <a:avLst/>
          </a:prstGeom>
          <a:noFill/>
          <a:ln w="9525">
            <a:noFill/>
            <a:miter lim="800000"/>
            <a:headEnd/>
            <a:tailEnd/>
          </a:ln>
        </p:spPr>
        <p:txBody>
          <a:bodyPr wrap="square">
            <a:spAutoFit/>
          </a:bodyPr>
          <a:lstStyle/>
          <a:p>
            <a:pPr marL="233363" indent="-233363"/>
            <a:r>
              <a:rPr lang="en-US" b="1" dirty="0" smtClean="0">
                <a:latin typeface="Tahoma" pitchFamily="34" charset="0"/>
                <a:ea typeface="Tahoma" pitchFamily="34" charset="0"/>
                <a:cs typeface="Tahoma" pitchFamily="34" charset="0"/>
              </a:rPr>
              <a:t>A Change in Fluid Type in a Reservoir Results in Different Acoustic Properties</a:t>
            </a:r>
            <a:endParaRPr lang="en-US" b="1" dirty="0">
              <a:latin typeface="Tahoma" pitchFamily="34" charset="0"/>
              <a:ea typeface="Tahoma" pitchFamily="34" charset="0"/>
              <a:cs typeface="Tahoma" pitchFamily="34" charset="0"/>
            </a:endParaRPr>
          </a:p>
        </p:txBody>
      </p:sp>
      <p:sp>
        <p:nvSpPr>
          <p:cNvPr id="14" name="Text Box 1055"/>
          <p:cNvSpPr txBox="1">
            <a:spLocks noChangeArrowheads="1"/>
          </p:cNvSpPr>
          <p:nvPr/>
        </p:nvSpPr>
        <p:spPr bwMode="auto">
          <a:xfrm>
            <a:off x="540339" y="4698124"/>
            <a:ext cx="2261388" cy="923330"/>
          </a:xfrm>
          <a:prstGeom prst="rect">
            <a:avLst/>
          </a:prstGeom>
          <a:noFill/>
          <a:ln w="9525">
            <a:noFill/>
            <a:miter lim="800000"/>
            <a:headEnd/>
            <a:tailEnd/>
          </a:ln>
        </p:spPr>
        <p:txBody>
          <a:bodyPr wrap="none">
            <a:spAutoFit/>
          </a:bodyPr>
          <a:lstStyle/>
          <a:p>
            <a:r>
              <a:rPr lang="en-US" sz="1800" dirty="0" smtClean="0">
                <a:latin typeface="Tahoma" pitchFamily="34" charset="0"/>
                <a:ea typeface="Tahoma" pitchFamily="34" charset="0"/>
                <a:cs typeface="Tahoma" pitchFamily="34" charset="0"/>
              </a:rPr>
              <a:t>Reference values of:</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Velocity</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Density</a:t>
            </a:r>
            <a:endParaRPr lang="en-US" sz="1800" dirty="0">
              <a:latin typeface="Tahoma" pitchFamily="34" charset="0"/>
              <a:ea typeface="Tahoma" pitchFamily="34" charset="0"/>
              <a:cs typeface="Tahoma" pitchFamily="34" charset="0"/>
            </a:endParaRPr>
          </a:p>
        </p:txBody>
      </p:sp>
      <p:sp>
        <p:nvSpPr>
          <p:cNvPr id="17" name="Text Box 1054"/>
          <p:cNvSpPr txBox="1">
            <a:spLocks noChangeArrowheads="1"/>
          </p:cNvSpPr>
          <p:nvPr/>
        </p:nvSpPr>
        <p:spPr bwMode="auto">
          <a:xfrm>
            <a:off x="204728" y="2089408"/>
            <a:ext cx="2932611" cy="646331"/>
          </a:xfrm>
          <a:prstGeom prst="rect">
            <a:avLst/>
          </a:prstGeom>
          <a:noFill/>
          <a:ln w="9525">
            <a:noFill/>
            <a:miter lim="800000"/>
            <a:headEnd/>
            <a:tailEnd/>
          </a:ln>
        </p:spPr>
        <p:txBody>
          <a:bodyPr wrap="square">
            <a:spAutoFit/>
          </a:bodyPr>
          <a:lstStyle/>
          <a:p>
            <a:pPr algn="ctr"/>
            <a:r>
              <a:rPr lang="en-US" sz="1800" b="1" dirty="0" smtClean="0">
                <a:latin typeface="Tahoma" pitchFamily="34" charset="0"/>
                <a:ea typeface="Tahoma" pitchFamily="34" charset="0"/>
                <a:cs typeface="Tahoma" pitchFamily="34" charset="0"/>
              </a:rPr>
              <a:t>Reservoir Rock</a:t>
            </a:r>
          </a:p>
          <a:p>
            <a:pPr algn="ctr"/>
            <a:r>
              <a:rPr lang="en-US" sz="1800" b="1" dirty="0" smtClean="0">
                <a:latin typeface="Tahoma" pitchFamily="34" charset="0"/>
                <a:ea typeface="Tahoma" pitchFamily="34" charset="0"/>
                <a:cs typeface="Tahoma" pitchFamily="34" charset="0"/>
              </a:rPr>
              <a:t>Filled with Brine</a:t>
            </a:r>
            <a:endParaRPr lang="en-US" sz="1800" b="1" dirty="0">
              <a:latin typeface="Tahoma" pitchFamily="34" charset="0"/>
              <a:ea typeface="Tahoma" pitchFamily="34" charset="0"/>
              <a:cs typeface="Tahoma" pitchFamily="34" charset="0"/>
            </a:endParaRPr>
          </a:p>
        </p:txBody>
      </p:sp>
      <p:grpSp>
        <p:nvGrpSpPr>
          <p:cNvPr id="2" name="Group 11"/>
          <p:cNvGrpSpPr/>
          <p:nvPr/>
        </p:nvGrpSpPr>
        <p:grpSpPr>
          <a:xfrm>
            <a:off x="346244" y="2771030"/>
            <a:ext cx="2649578" cy="1895578"/>
            <a:chOff x="710045" y="1326738"/>
            <a:chExt cx="3387364" cy="2410375"/>
          </a:xfrm>
        </p:grpSpPr>
        <p:pic>
          <p:nvPicPr>
            <p:cNvPr id="5" name="Picture 4"/>
            <p:cNvPicPr>
              <a:picLocks noChangeAspect="1"/>
            </p:cNvPicPr>
            <p:nvPr/>
          </p:nvPicPr>
          <p:blipFill>
            <a:blip r:embed="rId3" cstate="print"/>
            <a:stretch>
              <a:fillRect/>
            </a:stretch>
          </p:blipFill>
          <p:spPr>
            <a:xfrm>
              <a:off x="710045" y="1326738"/>
              <a:ext cx="3387364" cy="2404424"/>
            </a:xfrm>
            <a:prstGeom prst="rect">
              <a:avLst/>
            </a:prstGeom>
          </p:spPr>
        </p:pic>
        <p:sp>
          <p:nvSpPr>
            <p:cNvPr id="9" name="Freeform 8"/>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11" name="Freeform 10"/>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0070C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grpSp>
        <p:nvGrpSpPr>
          <p:cNvPr id="3" name="Group 11"/>
          <p:cNvGrpSpPr/>
          <p:nvPr/>
        </p:nvGrpSpPr>
        <p:grpSpPr>
          <a:xfrm>
            <a:off x="3232552" y="2771030"/>
            <a:ext cx="2649578" cy="1895578"/>
            <a:chOff x="710045" y="1326738"/>
            <a:chExt cx="3387364" cy="2410375"/>
          </a:xfrm>
        </p:grpSpPr>
        <p:pic>
          <p:nvPicPr>
            <p:cNvPr id="19" name="Picture 18"/>
            <p:cNvPicPr>
              <a:picLocks noChangeAspect="1"/>
            </p:cNvPicPr>
            <p:nvPr/>
          </p:nvPicPr>
          <p:blipFill>
            <a:blip r:embed="rId3" cstate="print"/>
            <a:stretch>
              <a:fillRect/>
            </a:stretch>
          </p:blipFill>
          <p:spPr>
            <a:xfrm>
              <a:off x="710045" y="1326738"/>
              <a:ext cx="3387364" cy="2404424"/>
            </a:xfrm>
            <a:prstGeom prst="rect">
              <a:avLst/>
            </a:prstGeom>
          </p:spPr>
        </p:pic>
        <p:sp>
          <p:nvSpPr>
            <p:cNvPr id="20" name="Freeform 19"/>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00B05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1" name="Freeform 20"/>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00B05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2" name="Freeform 21"/>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00B05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grpSp>
        <p:nvGrpSpPr>
          <p:cNvPr id="4" name="Group 11"/>
          <p:cNvGrpSpPr/>
          <p:nvPr/>
        </p:nvGrpSpPr>
        <p:grpSpPr>
          <a:xfrm>
            <a:off x="6125926" y="2771030"/>
            <a:ext cx="2649578" cy="1895578"/>
            <a:chOff x="710045" y="1326738"/>
            <a:chExt cx="3387364" cy="2410375"/>
          </a:xfrm>
        </p:grpSpPr>
        <p:pic>
          <p:nvPicPr>
            <p:cNvPr id="24" name="Picture 23"/>
            <p:cNvPicPr>
              <a:picLocks noChangeAspect="1"/>
            </p:cNvPicPr>
            <p:nvPr/>
          </p:nvPicPr>
          <p:blipFill>
            <a:blip r:embed="rId3" cstate="print"/>
            <a:stretch>
              <a:fillRect/>
            </a:stretch>
          </p:blipFill>
          <p:spPr>
            <a:xfrm>
              <a:off x="710045" y="1326738"/>
              <a:ext cx="3387364" cy="2404424"/>
            </a:xfrm>
            <a:prstGeom prst="rect">
              <a:avLst/>
            </a:prstGeom>
          </p:spPr>
        </p:pic>
        <p:sp>
          <p:nvSpPr>
            <p:cNvPr id="25" name="Freeform 24"/>
            <p:cNvSpPr/>
            <p:nvPr/>
          </p:nvSpPr>
          <p:spPr bwMode="auto">
            <a:xfrm>
              <a:off x="715617" y="1765190"/>
              <a:ext cx="3379305" cy="1971923"/>
            </a:xfrm>
            <a:custGeom>
              <a:avLst/>
              <a:gdLst>
                <a:gd name="connsiteX0" fmla="*/ 0 w 3403159"/>
                <a:gd name="connsiteY0" fmla="*/ 238539 h 1971923"/>
                <a:gd name="connsiteX1" fmla="*/ 0 w 3403159"/>
                <a:gd name="connsiteY1" fmla="*/ 993913 h 1971923"/>
                <a:gd name="connsiteX2" fmla="*/ 159026 w 3403159"/>
                <a:gd name="connsiteY2" fmla="*/ 1057523 h 1971923"/>
                <a:gd name="connsiteX3" fmla="*/ 326004 w 3403159"/>
                <a:gd name="connsiteY3" fmla="*/ 1176793 h 1971923"/>
                <a:gd name="connsiteX4" fmla="*/ 421420 w 3403159"/>
                <a:gd name="connsiteY4" fmla="*/ 1288111 h 1971923"/>
                <a:gd name="connsiteX5" fmla="*/ 524786 w 3403159"/>
                <a:gd name="connsiteY5" fmla="*/ 1423283 h 1971923"/>
                <a:gd name="connsiteX6" fmla="*/ 516835 w 3403159"/>
                <a:gd name="connsiteY6" fmla="*/ 1637968 h 1971923"/>
                <a:gd name="connsiteX7" fmla="*/ 516835 w 3403159"/>
                <a:gd name="connsiteY7" fmla="*/ 1757238 h 1971923"/>
                <a:gd name="connsiteX8" fmla="*/ 485030 w 3403159"/>
                <a:gd name="connsiteY8" fmla="*/ 1836751 h 1971923"/>
                <a:gd name="connsiteX9" fmla="*/ 437322 w 3403159"/>
                <a:gd name="connsiteY9" fmla="*/ 1971923 h 1971923"/>
                <a:gd name="connsiteX10" fmla="*/ 731520 w 3403159"/>
                <a:gd name="connsiteY10" fmla="*/ 1963972 h 1971923"/>
                <a:gd name="connsiteX11" fmla="*/ 811033 w 3403159"/>
                <a:gd name="connsiteY11" fmla="*/ 1828800 h 1971923"/>
                <a:gd name="connsiteX12" fmla="*/ 1001865 w 3403159"/>
                <a:gd name="connsiteY12" fmla="*/ 1749287 h 1971923"/>
                <a:gd name="connsiteX13" fmla="*/ 1105232 w 3403159"/>
                <a:gd name="connsiteY13" fmla="*/ 1725433 h 1971923"/>
                <a:gd name="connsiteX14" fmla="*/ 1208599 w 3403159"/>
                <a:gd name="connsiteY14" fmla="*/ 1709530 h 1971923"/>
                <a:gd name="connsiteX15" fmla="*/ 1280160 w 3403159"/>
                <a:gd name="connsiteY15" fmla="*/ 1693627 h 1971923"/>
                <a:gd name="connsiteX16" fmla="*/ 1439186 w 3403159"/>
                <a:gd name="connsiteY16" fmla="*/ 1725433 h 1971923"/>
                <a:gd name="connsiteX17" fmla="*/ 1590261 w 3403159"/>
                <a:gd name="connsiteY17" fmla="*/ 1812897 h 1971923"/>
                <a:gd name="connsiteX18" fmla="*/ 1685677 w 3403159"/>
                <a:gd name="connsiteY18" fmla="*/ 1892410 h 1971923"/>
                <a:gd name="connsiteX19" fmla="*/ 1717482 w 3403159"/>
                <a:gd name="connsiteY19" fmla="*/ 1948069 h 1971923"/>
                <a:gd name="connsiteX20" fmla="*/ 1908313 w 3403159"/>
                <a:gd name="connsiteY20" fmla="*/ 1956020 h 1971923"/>
                <a:gd name="connsiteX21" fmla="*/ 1963973 w 3403159"/>
                <a:gd name="connsiteY21" fmla="*/ 1868556 h 1971923"/>
                <a:gd name="connsiteX22" fmla="*/ 2186609 w 3403159"/>
                <a:gd name="connsiteY22" fmla="*/ 1677725 h 1971923"/>
                <a:gd name="connsiteX23" fmla="*/ 2425148 w 3403159"/>
                <a:gd name="connsiteY23" fmla="*/ 1590260 h 1971923"/>
                <a:gd name="connsiteX24" fmla="*/ 2568272 w 3403159"/>
                <a:gd name="connsiteY24" fmla="*/ 1606163 h 1971923"/>
                <a:gd name="connsiteX25" fmla="*/ 2671639 w 3403159"/>
                <a:gd name="connsiteY25" fmla="*/ 1661822 h 1971923"/>
                <a:gd name="connsiteX26" fmla="*/ 2854519 w 3403159"/>
                <a:gd name="connsiteY26" fmla="*/ 1741335 h 1971923"/>
                <a:gd name="connsiteX27" fmla="*/ 2989691 w 3403159"/>
                <a:gd name="connsiteY27" fmla="*/ 1860605 h 1971923"/>
                <a:gd name="connsiteX28" fmla="*/ 3077155 w 3403159"/>
                <a:gd name="connsiteY28" fmla="*/ 1948069 h 1971923"/>
                <a:gd name="connsiteX29" fmla="*/ 3331597 w 3403159"/>
                <a:gd name="connsiteY29" fmla="*/ 1948069 h 1971923"/>
                <a:gd name="connsiteX30" fmla="*/ 3204376 w 3403159"/>
                <a:gd name="connsiteY30" fmla="*/ 1828800 h 1971923"/>
                <a:gd name="connsiteX31" fmla="*/ 3029447 w 3403159"/>
                <a:gd name="connsiteY31" fmla="*/ 1653871 h 1971923"/>
                <a:gd name="connsiteX32" fmla="*/ 2934032 w 3403159"/>
                <a:gd name="connsiteY32" fmla="*/ 1486893 h 1971923"/>
                <a:gd name="connsiteX33" fmla="*/ 2965837 w 3403159"/>
                <a:gd name="connsiteY33" fmla="*/ 1256306 h 1971923"/>
                <a:gd name="connsiteX34" fmla="*/ 3013545 w 3403159"/>
                <a:gd name="connsiteY34" fmla="*/ 1097280 h 1971923"/>
                <a:gd name="connsiteX35" fmla="*/ 3140766 w 3403159"/>
                <a:gd name="connsiteY35" fmla="*/ 993913 h 1971923"/>
                <a:gd name="connsiteX36" fmla="*/ 3283889 w 3403159"/>
                <a:gd name="connsiteY36" fmla="*/ 882594 h 1971923"/>
                <a:gd name="connsiteX37" fmla="*/ 3403159 w 3403159"/>
                <a:gd name="connsiteY37" fmla="*/ 842838 h 1971923"/>
                <a:gd name="connsiteX38" fmla="*/ 3403159 w 3403159"/>
                <a:gd name="connsiteY38" fmla="*/ 190831 h 1971923"/>
                <a:gd name="connsiteX39" fmla="*/ 2838616 w 3403159"/>
                <a:gd name="connsiteY39" fmla="*/ 39756 h 1971923"/>
                <a:gd name="connsiteX40" fmla="*/ 2997642 w 3403159"/>
                <a:gd name="connsiteY40" fmla="*/ 254441 h 1971923"/>
                <a:gd name="connsiteX41" fmla="*/ 3085106 w 3403159"/>
                <a:gd name="connsiteY41" fmla="*/ 453224 h 1971923"/>
                <a:gd name="connsiteX42" fmla="*/ 3069204 w 3403159"/>
                <a:gd name="connsiteY42" fmla="*/ 683812 h 1971923"/>
                <a:gd name="connsiteX43" fmla="*/ 3037399 w 3403159"/>
                <a:gd name="connsiteY43" fmla="*/ 922351 h 1971923"/>
                <a:gd name="connsiteX44" fmla="*/ 2862470 w 3403159"/>
                <a:gd name="connsiteY44" fmla="*/ 1057523 h 1971923"/>
                <a:gd name="connsiteX45" fmla="*/ 2711395 w 3403159"/>
                <a:gd name="connsiteY45" fmla="*/ 1129085 h 1971923"/>
                <a:gd name="connsiteX46" fmla="*/ 2464905 w 3403159"/>
                <a:gd name="connsiteY46" fmla="*/ 1152939 h 1971923"/>
                <a:gd name="connsiteX47" fmla="*/ 2353586 w 3403159"/>
                <a:gd name="connsiteY47" fmla="*/ 1144987 h 1971923"/>
                <a:gd name="connsiteX48" fmla="*/ 2218414 w 3403159"/>
                <a:gd name="connsiteY48" fmla="*/ 1049572 h 1971923"/>
                <a:gd name="connsiteX49" fmla="*/ 2043486 w 3403159"/>
                <a:gd name="connsiteY49" fmla="*/ 962107 h 1971923"/>
                <a:gd name="connsiteX50" fmla="*/ 1924216 w 3403159"/>
                <a:gd name="connsiteY50" fmla="*/ 803081 h 1971923"/>
                <a:gd name="connsiteX51" fmla="*/ 1916265 w 3403159"/>
                <a:gd name="connsiteY51" fmla="*/ 699714 h 1971923"/>
                <a:gd name="connsiteX52" fmla="*/ 1924216 w 3403159"/>
                <a:gd name="connsiteY52" fmla="*/ 413467 h 1971923"/>
                <a:gd name="connsiteX53" fmla="*/ 1948070 w 3403159"/>
                <a:gd name="connsiteY53" fmla="*/ 318052 h 1971923"/>
                <a:gd name="connsiteX54" fmla="*/ 1987826 w 3403159"/>
                <a:gd name="connsiteY54" fmla="*/ 254441 h 1971923"/>
                <a:gd name="connsiteX55" fmla="*/ 2218414 w 3403159"/>
                <a:gd name="connsiteY55" fmla="*/ 87464 h 1971923"/>
                <a:gd name="connsiteX56" fmla="*/ 2107096 w 3403159"/>
                <a:gd name="connsiteY56" fmla="*/ 23853 h 1971923"/>
                <a:gd name="connsiteX57" fmla="*/ 1948070 w 3403159"/>
                <a:gd name="connsiteY57" fmla="*/ 111318 h 1971923"/>
                <a:gd name="connsiteX58" fmla="*/ 1749287 w 3403159"/>
                <a:gd name="connsiteY58" fmla="*/ 166977 h 1971923"/>
                <a:gd name="connsiteX59" fmla="*/ 1645920 w 3403159"/>
                <a:gd name="connsiteY59" fmla="*/ 166977 h 1971923"/>
                <a:gd name="connsiteX60" fmla="*/ 1463040 w 3403159"/>
                <a:gd name="connsiteY60" fmla="*/ 143123 h 1971923"/>
                <a:gd name="connsiteX61" fmla="*/ 1343771 w 3403159"/>
                <a:gd name="connsiteY61" fmla="*/ 95415 h 1971923"/>
                <a:gd name="connsiteX62" fmla="*/ 1296063 w 3403159"/>
                <a:gd name="connsiteY62" fmla="*/ 0 h 1971923"/>
                <a:gd name="connsiteX63" fmla="*/ 1017767 w 3403159"/>
                <a:gd name="connsiteY63" fmla="*/ 127220 h 1971923"/>
                <a:gd name="connsiteX64" fmla="*/ 1208599 w 3403159"/>
                <a:gd name="connsiteY64" fmla="*/ 206733 h 1971923"/>
                <a:gd name="connsiteX65" fmla="*/ 1367625 w 3403159"/>
                <a:gd name="connsiteY65" fmla="*/ 326003 h 1971923"/>
                <a:gd name="connsiteX66" fmla="*/ 1455089 w 3403159"/>
                <a:gd name="connsiteY66" fmla="*/ 469127 h 1971923"/>
                <a:gd name="connsiteX67" fmla="*/ 1486894 w 3403159"/>
                <a:gd name="connsiteY67" fmla="*/ 667909 h 1971923"/>
                <a:gd name="connsiteX68" fmla="*/ 1510748 w 3403159"/>
                <a:gd name="connsiteY68" fmla="*/ 890546 h 1971923"/>
                <a:gd name="connsiteX69" fmla="*/ 1399430 w 3403159"/>
                <a:gd name="connsiteY69" fmla="*/ 1041620 h 1971923"/>
                <a:gd name="connsiteX70" fmla="*/ 1288112 w 3403159"/>
                <a:gd name="connsiteY70" fmla="*/ 1184744 h 1971923"/>
                <a:gd name="connsiteX71" fmla="*/ 1168842 w 3403159"/>
                <a:gd name="connsiteY71" fmla="*/ 1240403 h 1971923"/>
                <a:gd name="connsiteX72" fmla="*/ 1041621 w 3403159"/>
                <a:gd name="connsiteY72" fmla="*/ 1272208 h 1971923"/>
                <a:gd name="connsiteX73" fmla="*/ 898498 w 3403159"/>
                <a:gd name="connsiteY73" fmla="*/ 1248354 h 1971923"/>
                <a:gd name="connsiteX74" fmla="*/ 787180 w 3403159"/>
                <a:gd name="connsiteY74" fmla="*/ 1232452 h 1971923"/>
                <a:gd name="connsiteX75" fmla="*/ 644056 w 3403159"/>
                <a:gd name="connsiteY75" fmla="*/ 1192695 h 1971923"/>
                <a:gd name="connsiteX76" fmla="*/ 556592 w 3403159"/>
                <a:gd name="connsiteY76" fmla="*/ 1105231 h 1971923"/>
                <a:gd name="connsiteX77" fmla="*/ 429371 w 3403159"/>
                <a:gd name="connsiteY77" fmla="*/ 922351 h 1971923"/>
                <a:gd name="connsiteX78" fmla="*/ 389614 w 3403159"/>
                <a:gd name="connsiteY78" fmla="*/ 763325 h 1971923"/>
                <a:gd name="connsiteX79" fmla="*/ 389614 w 3403159"/>
                <a:gd name="connsiteY79" fmla="*/ 524786 h 1971923"/>
                <a:gd name="connsiteX80" fmla="*/ 500933 w 3403159"/>
                <a:gd name="connsiteY80" fmla="*/ 326003 h 1971923"/>
                <a:gd name="connsiteX81" fmla="*/ 652007 w 3403159"/>
                <a:gd name="connsiteY81" fmla="*/ 246490 h 1971923"/>
                <a:gd name="connsiteX82" fmla="*/ 795131 w 3403159"/>
                <a:gd name="connsiteY82" fmla="*/ 174928 h 1971923"/>
                <a:gd name="connsiteX83" fmla="*/ 620202 w 3403159"/>
                <a:gd name="connsiteY83" fmla="*/ 55659 h 1971923"/>
                <a:gd name="connsiteX84" fmla="*/ 492981 w 3403159"/>
                <a:gd name="connsiteY84" fmla="*/ 111318 h 1971923"/>
                <a:gd name="connsiteX85" fmla="*/ 381663 w 3403159"/>
                <a:gd name="connsiteY85" fmla="*/ 182880 h 1971923"/>
                <a:gd name="connsiteX86" fmla="*/ 254442 w 3403159"/>
                <a:gd name="connsiteY86" fmla="*/ 214685 h 1971923"/>
                <a:gd name="connsiteX87" fmla="*/ 182880 w 3403159"/>
                <a:gd name="connsiteY87" fmla="*/ 214685 h 1971923"/>
                <a:gd name="connsiteX88" fmla="*/ 119270 w 3403159"/>
                <a:gd name="connsiteY88" fmla="*/ 206733 h 1971923"/>
                <a:gd name="connsiteX89" fmla="*/ 23854 w 3403159"/>
                <a:gd name="connsiteY89" fmla="*/ 182880 h 1971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403159" h="1971923">
                  <a:moveTo>
                    <a:pt x="0" y="238539"/>
                  </a:moveTo>
                  <a:lnTo>
                    <a:pt x="0" y="993913"/>
                  </a:lnTo>
                  <a:lnTo>
                    <a:pt x="159026" y="1057523"/>
                  </a:lnTo>
                  <a:lnTo>
                    <a:pt x="326004" y="1176793"/>
                  </a:lnTo>
                  <a:lnTo>
                    <a:pt x="421420" y="1288111"/>
                  </a:lnTo>
                  <a:lnTo>
                    <a:pt x="524786" y="1423283"/>
                  </a:lnTo>
                  <a:lnTo>
                    <a:pt x="516835" y="1637968"/>
                  </a:lnTo>
                  <a:lnTo>
                    <a:pt x="516835" y="1757238"/>
                  </a:lnTo>
                  <a:lnTo>
                    <a:pt x="485030" y="1836751"/>
                  </a:lnTo>
                  <a:lnTo>
                    <a:pt x="437322" y="1971923"/>
                  </a:lnTo>
                  <a:lnTo>
                    <a:pt x="731520" y="1963972"/>
                  </a:lnTo>
                  <a:lnTo>
                    <a:pt x="811033" y="1828800"/>
                  </a:lnTo>
                  <a:lnTo>
                    <a:pt x="1001865" y="1749287"/>
                  </a:lnTo>
                  <a:lnTo>
                    <a:pt x="1105232" y="1725433"/>
                  </a:lnTo>
                  <a:lnTo>
                    <a:pt x="1208599" y="1709530"/>
                  </a:lnTo>
                  <a:lnTo>
                    <a:pt x="1280160" y="1693627"/>
                  </a:lnTo>
                  <a:lnTo>
                    <a:pt x="1439186" y="1725433"/>
                  </a:lnTo>
                  <a:lnTo>
                    <a:pt x="1590261" y="1812897"/>
                  </a:lnTo>
                  <a:lnTo>
                    <a:pt x="1685677" y="1892410"/>
                  </a:lnTo>
                  <a:lnTo>
                    <a:pt x="1717482" y="1948069"/>
                  </a:lnTo>
                  <a:lnTo>
                    <a:pt x="1908313" y="1956020"/>
                  </a:lnTo>
                  <a:lnTo>
                    <a:pt x="1963973" y="1868556"/>
                  </a:lnTo>
                  <a:lnTo>
                    <a:pt x="2186609" y="1677725"/>
                  </a:lnTo>
                  <a:lnTo>
                    <a:pt x="2425148" y="1590260"/>
                  </a:lnTo>
                  <a:lnTo>
                    <a:pt x="2568272" y="1606163"/>
                  </a:lnTo>
                  <a:lnTo>
                    <a:pt x="2671639" y="1661822"/>
                  </a:lnTo>
                  <a:lnTo>
                    <a:pt x="2854519" y="1741335"/>
                  </a:lnTo>
                  <a:lnTo>
                    <a:pt x="2989691" y="1860605"/>
                  </a:lnTo>
                  <a:lnTo>
                    <a:pt x="3077155" y="1948069"/>
                  </a:lnTo>
                  <a:lnTo>
                    <a:pt x="3331597" y="1948069"/>
                  </a:lnTo>
                  <a:lnTo>
                    <a:pt x="3204376" y="1828800"/>
                  </a:lnTo>
                  <a:lnTo>
                    <a:pt x="3029447" y="1653871"/>
                  </a:lnTo>
                  <a:lnTo>
                    <a:pt x="2934032" y="1486893"/>
                  </a:lnTo>
                  <a:lnTo>
                    <a:pt x="2965837" y="1256306"/>
                  </a:lnTo>
                  <a:lnTo>
                    <a:pt x="3013545" y="1097280"/>
                  </a:lnTo>
                  <a:lnTo>
                    <a:pt x="3140766" y="993913"/>
                  </a:lnTo>
                  <a:lnTo>
                    <a:pt x="3283889" y="882594"/>
                  </a:lnTo>
                  <a:lnTo>
                    <a:pt x="3403159" y="842838"/>
                  </a:lnTo>
                  <a:lnTo>
                    <a:pt x="3403159" y="190831"/>
                  </a:lnTo>
                  <a:lnTo>
                    <a:pt x="2838616" y="39756"/>
                  </a:lnTo>
                  <a:lnTo>
                    <a:pt x="2997642" y="254441"/>
                  </a:lnTo>
                  <a:lnTo>
                    <a:pt x="3085106" y="453224"/>
                  </a:lnTo>
                  <a:lnTo>
                    <a:pt x="3069204" y="683812"/>
                  </a:lnTo>
                  <a:lnTo>
                    <a:pt x="3037399" y="922351"/>
                  </a:lnTo>
                  <a:lnTo>
                    <a:pt x="2862470" y="1057523"/>
                  </a:lnTo>
                  <a:lnTo>
                    <a:pt x="2711395" y="1129085"/>
                  </a:lnTo>
                  <a:lnTo>
                    <a:pt x="2464905" y="1152939"/>
                  </a:lnTo>
                  <a:lnTo>
                    <a:pt x="2353586" y="1144987"/>
                  </a:lnTo>
                  <a:lnTo>
                    <a:pt x="2218414" y="1049572"/>
                  </a:lnTo>
                  <a:lnTo>
                    <a:pt x="2043486" y="962107"/>
                  </a:lnTo>
                  <a:lnTo>
                    <a:pt x="1924216" y="803081"/>
                  </a:lnTo>
                  <a:lnTo>
                    <a:pt x="1916265" y="699714"/>
                  </a:lnTo>
                  <a:lnTo>
                    <a:pt x="1924216" y="413467"/>
                  </a:lnTo>
                  <a:lnTo>
                    <a:pt x="1948070" y="318052"/>
                  </a:lnTo>
                  <a:lnTo>
                    <a:pt x="1987826" y="254441"/>
                  </a:lnTo>
                  <a:lnTo>
                    <a:pt x="2218414" y="87464"/>
                  </a:lnTo>
                  <a:lnTo>
                    <a:pt x="2107096" y="23853"/>
                  </a:lnTo>
                  <a:lnTo>
                    <a:pt x="1948070" y="111318"/>
                  </a:lnTo>
                  <a:lnTo>
                    <a:pt x="1749287" y="166977"/>
                  </a:lnTo>
                  <a:lnTo>
                    <a:pt x="1645920" y="166977"/>
                  </a:lnTo>
                  <a:lnTo>
                    <a:pt x="1463040" y="143123"/>
                  </a:lnTo>
                  <a:lnTo>
                    <a:pt x="1343771" y="95415"/>
                  </a:lnTo>
                  <a:lnTo>
                    <a:pt x="1296063" y="0"/>
                  </a:lnTo>
                  <a:lnTo>
                    <a:pt x="1017767" y="127220"/>
                  </a:lnTo>
                  <a:lnTo>
                    <a:pt x="1208599" y="206733"/>
                  </a:lnTo>
                  <a:lnTo>
                    <a:pt x="1367625" y="326003"/>
                  </a:lnTo>
                  <a:lnTo>
                    <a:pt x="1455089" y="469127"/>
                  </a:lnTo>
                  <a:lnTo>
                    <a:pt x="1486894" y="667909"/>
                  </a:lnTo>
                  <a:lnTo>
                    <a:pt x="1510748" y="890546"/>
                  </a:lnTo>
                  <a:lnTo>
                    <a:pt x="1399430" y="1041620"/>
                  </a:lnTo>
                  <a:lnTo>
                    <a:pt x="1288112" y="1184744"/>
                  </a:lnTo>
                  <a:lnTo>
                    <a:pt x="1168842" y="1240403"/>
                  </a:lnTo>
                  <a:lnTo>
                    <a:pt x="1041621" y="1272208"/>
                  </a:lnTo>
                  <a:lnTo>
                    <a:pt x="898498" y="1248354"/>
                  </a:lnTo>
                  <a:lnTo>
                    <a:pt x="787180" y="1232452"/>
                  </a:lnTo>
                  <a:lnTo>
                    <a:pt x="644056" y="1192695"/>
                  </a:lnTo>
                  <a:lnTo>
                    <a:pt x="556592" y="1105231"/>
                  </a:lnTo>
                  <a:lnTo>
                    <a:pt x="429371" y="922351"/>
                  </a:lnTo>
                  <a:lnTo>
                    <a:pt x="389614" y="763325"/>
                  </a:lnTo>
                  <a:lnTo>
                    <a:pt x="389614" y="524786"/>
                  </a:lnTo>
                  <a:lnTo>
                    <a:pt x="500933" y="326003"/>
                  </a:lnTo>
                  <a:lnTo>
                    <a:pt x="652007" y="246490"/>
                  </a:lnTo>
                  <a:lnTo>
                    <a:pt x="795131" y="174928"/>
                  </a:lnTo>
                  <a:lnTo>
                    <a:pt x="620202" y="55659"/>
                  </a:lnTo>
                  <a:lnTo>
                    <a:pt x="492981" y="111318"/>
                  </a:lnTo>
                  <a:lnTo>
                    <a:pt x="381663" y="182880"/>
                  </a:lnTo>
                  <a:lnTo>
                    <a:pt x="254442" y="214685"/>
                  </a:lnTo>
                  <a:lnTo>
                    <a:pt x="182880" y="214685"/>
                  </a:lnTo>
                  <a:lnTo>
                    <a:pt x="119270" y="206733"/>
                  </a:lnTo>
                  <a:lnTo>
                    <a:pt x="23854" y="182880"/>
                  </a:lnTo>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6" name="Freeform 25"/>
            <p:cNvSpPr/>
            <p:nvPr/>
          </p:nvSpPr>
          <p:spPr bwMode="auto">
            <a:xfrm>
              <a:off x="1288111" y="1327868"/>
              <a:ext cx="779228" cy="636104"/>
            </a:xfrm>
            <a:custGeom>
              <a:avLst/>
              <a:gdLst>
                <a:gd name="connsiteX0" fmla="*/ 166978 w 779228"/>
                <a:gd name="connsiteY0" fmla="*/ 0 h 636104"/>
                <a:gd name="connsiteX1" fmla="*/ 500932 w 779228"/>
                <a:gd name="connsiteY1" fmla="*/ 15902 h 636104"/>
                <a:gd name="connsiteX2" fmla="*/ 556592 w 779228"/>
                <a:gd name="connsiteY2" fmla="*/ 222636 h 636104"/>
                <a:gd name="connsiteX3" fmla="*/ 667910 w 779228"/>
                <a:gd name="connsiteY3" fmla="*/ 421419 h 636104"/>
                <a:gd name="connsiteX4" fmla="*/ 779228 w 779228"/>
                <a:gd name="connsiteY4" fmla="*/ 556591 h 636104"/>
                <a:gd name="connsiteX5" fmla="*/ 604299 w 779228"/>
                <a:gd name="connsiteY5" fmla="*/ 628153 h 636104"/>
                <a:gd name="connsiteX6" fmla="*/ 461176 w 779228"/>
                <a:gd name="connsiteY6" fmla="*/ 588396 h 636104"/>
                <a:gd name="connsiteX7" fmla="*/ 333955 w 779228"/>
                <a:gd name="connsiteY7" fmla="*/ 572494 h 636104"/>
                <a:gd name="connsiteX8" fmla="*/ 119270 w 779228"/>
                <a:gd name="connsiteY8" fmla="*/ 636104 h 636104"/>
                <a:gd name="connsiteX9" fmla="*/ 0 w 779228"/>
                <a:gd name="connsiteY9" fmla="*/ 540689 h 636104"/>
                <a:gd name="connsiteX10" fmla="*/ 79513 w 779228"/>
                <a:gd name="connsiteY10" fmla="*/ 445273 h 636104"/>
                <a:gd name="connsiteX11" fmla="*/ 127221 w 779228"/>
                <a:gd name="connsiteY11" fmla="*/ 302149 h 636104"/>
                <a:gd name="connsiteX12" fmla="*/ 159026 w 779228"/>
                <a:gd name="connsiteY12" fmla="*/ 111318 h 63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9228" h="636104">
                  <a:moveTo>
                    <a:pt x="166978" y="0"/>
                  </a:moveTo>
                  <a:lnTo>
                    <a:pt x="500932" y="15902"/>
                  </a:lnTo>
                  <a:lnTo>
                    <a:pt x="556592" y="222636"/>
                  </a:lnTo>
                  <a:lnTo>
                    <a:pt x="667910" y="421419"/>
                  </a:lnTo>
                  <a:lnTo>
                    <a:pt x="779228" y="556591"/>
                  </a:lnTo>
                  <a:lnTo>
                    <a:pt x="604299" y="628153"/>
                  </a:lnTo>
                  <a:lnTo>
                    <a:pt x="461176" y="588396"/>
                  </a:lnTo>
                  <a:lnTo>
                    <a:pt x="333955" y="572494"/>
                  </a:lnTo>
                  <a:lnTo>
                    <a:pt x="119270" y="636104"/>
                  </a:lnTo>
                  <a:lnTo>
                    <a:pt x="0" y="540689"/>
                  </a:lnTo>
                  <a:lnTo>
                    <a:pt x="79513" y="445273"/>
                  </a:lnTo>
                  <a:lnTo>
                    <a:pt x="127221" y="302149"/>
                  </a:lnTo>
                  <a:lnTo>
                    <a:pt x="159026" y="111318"/>
                  </a:lnTo>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sp>
          <p:nvSpPr>
            <p:cNvPr id="27" name="Freeform 26"/>
            <p:cNvSpPr/>
            <p:nvPr/>
          </p:nvSpPr>
          <p:spPr bwMode="auto">
            <a:xfrm>
              <a:off x="2639833" y="1335819"/>
              <a:ext cx="1447137" cy="771277"/>
            </a:xfrm>
            <a:custGeom>
              <a:avLst/>
              <a:gdLst>
                <a:gd name="connsiteX0" fmla="*/ 381663 w 1447137"/>
                <a:gd name="connsiteY0" fmla="*/ 7951 h 771277"/>
                <a:gd name="connsiteX1" fmla="*/ 1009816 w 1447137"/>
                <a:gd name="connsiteY1" fmla="*/ 0 h 771277"/>
                <a:gd name="connsiteX2" fmla="*/ 1017767 w 1447137"/>
                <a:gd name="connsiteY2" fmla="*/ 151075 h 771277"/>
                <a:gd name="connsiteX3" fmla="*/ 1089329 w 1447137"/>
                <a:gd name="connsiteY3" fmla="*/ 326004 h 771277"/>
                <a:gd name="connsiteX4" fmla="*/ 1137037 w 1447137"/>
                <a:gd name="connsiteY4" fmla="*/ 413468 h 771277"/>
                <a:gd name="connsiteX5" fmla="*/ 1359673 w 1447137"/>
                <a:gd name="connsiteY5" fmla="*/ 532738 h 771277"/>
                <a:gd name="connsiteX6" fmla="*/ 1447137 w 1447137"/>
                <a:gd name="connsiteY6" fmla="*/ 612251 h 771277"/>
                <a:gd name="connsiteX7" fmla="*/ 1439186 w 1447137"/>
                <a:gd name="connsiteY7" fmla="*/ 771277 h 771277"/>
                <a:gd name="connsiteX8" fmla="*/ 1017767 w 1447137"/>
                <a:gd name="connsiteY8" fmla="*/ 596348 h 771277"/>
                <a:gd name="connsiteX9" fmla="*/ 874644 w 1447137"/>
                <a:gd name="connsiteY9" fmla="*/ 485030 h 771277"/>
                <a:gd name="connsiteX10" fmla="*/ 771277 w 1447137"/>
                <a:gd name="connsiteY10" fmla="*/ 437322 h 771277"/>
                <a:gd name="connsiteX11" fmla="*/ 580445 w 1447137"/>
                <a:gd name="connsiteY11" fmla="*/ 405517 h 771277"/>
                <a:gd name="connsiteX12" fmla="*/ 405517 w 1447137"/>
                <a:gd name="connsiteY12" fmla="*/ 453224 h 771277"/>
                <a:gd name="connsiteX13" fmla="*/ 214685 w 1447137"/>
                <a:gd name="connsiteY13" fmla="*/ 548640 h 771277"/>
                <a:gd name="connsiteX14" fmla="*/ 0 w 1447137"/>
                <a:gd name="connsiteY14" fmla="*/ 652007 h 771277"/>
                <a:gd name="connsiteX15" fmla="*/ 47708 w 1447137"/>
                <a:gd name="connsiteY15" fmla="*/ 508884 h 771277"/>
                <a:gd name="connsiteX16" fmla="*/ 166977 w 1447137"/>
                <a:gd name="connsiteY16" fmla="*/ 453224 h 771277"/>
                <a:gd name="connsiteX17" fmla="*/ 270344 w 1447137"/>
                <a:gd name="connsiteY17" fmla="*/ 373711 h 771277"/>
                <a:gd name="connsiteX18" fmla="*/ 349857 w 1447137"/>
                <a:gd name="connsiteY18" fmla="*/ 262393 h 771277"/>
                <a:gd name="connsiteX19" fmla="*/ 381663 w 1447137"/>
                <a:gd name="connsiteY19" fmla="*/ 7951 h 77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47137" h="771277">
                  <a:moveTo>
                    <a:pt x="381663" y="7951"/>
                  </a:moveTo>
                  <a:lnTo>
                    <a:pt x="1009816" y="0"/>
                  </a:lnTo>
                  <a:lnTo>
                    <a:pt x="1017767" y="151075"/>
                  </a:lnTo>
                  <a:lnTo>
                    <a:pt x="1089329" y="326004"/>
                  </a:lnTo>
                  <a:lnTo>
                    <a:pt x="1137037" y="413468"/>
                  </a:lnTo>
                  <a:lnTo>
                    <a:pt x="1359673" y="532738"/>
                  </a:lnTo>
                  <a:lnTo>
                    <a:pt x="1447137" y="612251"/>
                  </a:lnTo>
                  <a:lnTo>
                    <a:pt x="1439186" y="771277"/>
                  </a:lnTo>
                  <a:lnTo>
                    <a:pt x="1017767" y="596348"/>
                  </a:lnTo>
                  <a:lnTo>
                    <a:pt x="874644" y="485030"/>
                  </a:lnTo>
                  <a:lnTo>
                    <a:pt x="771277" y="437322"/>
                  </a:lnTo>
                  <a:lnTo>
                    <a:pt x="580445" y="405517"/>
                  </a:lnTo>
                  <a:lnTo>
                    <a:pt x="405517" y="453224"/>
                  </a:lnTo>
                  <a:lnTo>
                    <a:pt x="214685" y="548640"/>
                  </a:lnTo>
                  <a:lnTo>
                    <a:pt x="0" y="652007"/>
                  </a:lnTo>
                  <a:lnTo>
                    <a:pt x="47708" y="508884"/>
                  </a:lnTo>
                  <a:lnTo>
                    <a:pt x="166977" y="453224"/>
                  </a:lnTo>
                  <a:lnTo>
                    <a:pt x="270344" y="373711"/>
                  </a:lnTo>
                  <a:lnTo>
                    <a:pt x="349857" y="262393"/>
                  </a:lnTo>
                  <a:lnTo>
                    <a:pt x="381663" y="7951"/>
                  </a:lnTo>
                  <a:close/>
                </a:path>
              </a:pathLst>
            </a:custGeom>
            <a:solidFill>
              <a:srgbClr val="FF00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Times New Roman" pitchFamily="18" charset="0"/>
              </a:endParaRPr>
            </a:p>
          </p:txBody>
        </p:sp>
      </p:grpSp>
      <p:sp>
        <p:nvSpPr>
          <p:cNvPr id="29" name="Text Box 1054"/>
          <p:cNvSpPr txBox="1">
            <a:spLocks noChangeArrowheads="1"/>
          </p:cNvSpPr>
          <p:nvPr/>
        </p:nvSpPr>
        <p:spPr bwMode="auto">
          <a:xfrm>
            <a:off x="3091036" y="2089408"/>
            <a:ext cx="2932611" cy="646331"/>
          </a:xfrm>
          <a:prstGeom prst="rect">
            <a:avLst/>
          </a:prstGeom>
          <a:noFill/>
          <a:ln w="9525">
            <a:noFill/>
            <a:miter lim="800000"/>
            <a:headEnd/>
            <a:tailEnd/>
          </a:ln>
        </p:spPr>
        <p:txBody>
          <a:bodyPr wrap="square">
            <a:spAutoFit/>
          </a:bodyPr>
          <a:lstStyle/>
          <a:p>
            <a:pPr algn="ctr"/>
            <a:r>
              <a:rPr lang="en-US" sz="1800" b="1" dirty="0" smtClean="0">
                <a:latin typeface="Tahoma" pitchFamily="34" charset="0"/>
                <a:ea typeface="Tahoma" pitchFamily="34" charset="0"/>
                <a:cs typeface="Tahoma" pitchFamily="34" charset="0"/>
              </a:rPr>
              <a:t>Reservoir Rock</a:t>
            </a:r>
          </a:p>
          <a:p>
            <a:pPr algn="ctr"/>
            <a:r>
              <a:rPr lang="en-US" sz="1800" b="1" dirty="0" smtClean="0">
                <a:latin typeface="Tahoma" pitchFamily="34" charset="0"/>
                <a:ea typeface="Tahoma" pitchFamily="34" charset="0"/>
                <a:cs typeface="Tahoma" pitchFamily="34" charset="0"/>
              </a:rPr>
              <a:t>Filled with Oil</a:t>
            </a:r>
            <a:endParaRPr lang="en-US" sz="1800" b="1" dirty="0">
              <a:latin typeface="Tahoma" pitchFamily="34" charset="0"/>
              <a:ea typeface="Tahoma" pitchFamily="34" charset="0"/>
              <a:cs typeface="Tahoma" pitchFamily="34" charset="0"/>
            </a:endParaRPr>
          </a:p>
        </p:txBody>
      </p:sp>
      <p:sp>
        <p:nvSpPr>
          <p:cNvPr id="30" name="Text Box 1054"/>
          <p:cNvSpPr txBox="1">
            <a:spLocks noChangeArrowheads="1"/>
          </p:cNvSpPr>
          <p:nvPr/>
        </p:nvSpPr>
        <p:spPr bwMode="auto">
          <a:xfrm>
            <a:off x="5984410" y="2089408"/>
            <a:ext cx="2932611" cy="646331"/>
          </a:xfrm>
          <a:prstGeom prst="rect">
            <a:avLst/>
          </a:prstGeom>
          <a:noFill/>
          <a:ln w="9525">
            <a:noFill/>
            <a:miter lim="800000"/>
            <a:headEnd/>
            <a:tailEnd/>
          </a:ln>
        </p:spPr>
        <p:txBody>
          <a:bodyPr wrap="square">
            <a:spAutoFit/>
          </a:bodyPr>
          <a:lstStyle/>
          <a:p>
            <a:pPr algn="ctr"/>
            <a:r>
              <a:rPr lang="en-US" sz="1800" b="1" dirty="0" smtClean="0">
                <a:latin typeface="Tahoma" pitchFamily="34" charset="0"/>
                <a:ea typeface="Tahoma" pitchFamily="34" charset="0"/>
                <a:cs typeface="Tahoma" pitchFamily="34" charset="0"/>
              </a:rPr>
              <a:t>Reservoir Rock</a:t>
            </a:r>
          </a:p>
          <a:p>
            <a:pPr algn="ctr"/>
            <a:r>
              <a:rPr lang="en-US" sz="1800" b="1" dirty="0" smtClean="0">
                <a:latin typeface="Tahoma" pitchFamily="34" charset="0"/>
                <a:ea typeface="Tahoma" pitchFamily="34" charset="0"/>
                <a:cs typeface="Tahoma" pitchFamily="34" charset="0"/>
              </a:rPr>
              <a:t>Filled with Gas</a:t>
            </a:r>
            <a:endParaRPr lang="en-US" sz="1800" b="1" dirty="0">
              <a:latin typeface="Tahoma" pitchFamily="34" charset="0"/>
              <a:ea typeface="Tahoma" pitchFamily="34" charset="0"/>
              <a:cs typeface="Tahoma" pitchFamily="34" charset="0"/>
            </a:endParaRPr>
          </a:p>
        </p:txBody>
      </p:sp>
      <p:sp>
        <p:nvSpPr>
          <p:cNvPr id="31" name="Text Box 1055"/>
          <p:cNvSpPr txBox="1">
            <a:spLocks noChangeArrowheads="1"/>
          </p:cNvSpPr>
          <p:nvPr/>
        </p:nvSpPr>
        <p:spPr bwMode="auto">
          <a:xfrm>
            <a:off x="3197610" y="4698124"/>
            <a:ext cx="2719462" cy="923330"/>
          </a:xfrm>
          <a:prstGeom prst="rect">
            <a:avLst/>
          </a:prstGeom>
          <a:noFill/>
          <a:ln w="9525">
            <a:noFill/>
            <a:miter lim="800000"/>
            <a:headEnd/>
            <a:tailEnd/>
          </a:ln>
        </p:spPr>
        <p:txBody>
          <a:bodyPr wrap="none">
            <a:spAutoFit/>
          </a:bodyPr>
          <a:lstStyle/>
          <a:p>
            <a:r>
              <a:rPr lang="en-US" sz="1800" dirty="0" smtClean="0">
                <a:latin typeface="Tahoma" pitchFamily="34" charset="0"/>
                <a:ea typeface="Tahoma" pitchFamily="34" charset="0"/>
                <a:cs typeface="Tahoma" pitchFamily="34" charset="0"/>
              </a:rPr>
              <a:t>Compared to brine sand:</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Lower Velocity</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Lower Density</a:t>
            </a:r>
            <a:endParaRPr lang="en-US" sz="1800" dirty="0">
              <a:latin typeface="Tahoma" pitchFamily="34" charset="0"/>
              <a:ea typeface="Tahoma" pitchFamily="34" charset="0"/>
              <a:cs typeface="Tahoma" pitchFamily="34" charset="0"/>
            </a:endParaRPr>
          </a:p>
        </p:txBody>
      </p:sp>
      <p:sp>
        <p:nvSpPr>
          <p:cNvPr id="32" name="Text Box 1055"/>
          <p:cNvSpPr txBox="1">
            <a:spLocks noChangeArrowheads="1"/>
          </p:cNvSpPr>
          <p:nvPr/>
        </p:nvSpPr>
        <p:spPr bwMode="auto">
          <a:xfrm>
            <a:off x="5918501" y="4698124"/>
            <a:ext cx="3064429" cy="923330"/>
          </a:xfrm>
          <a:prstGeom prst="rect">
            <a:avLst/>
          </a:prstGeom>
          <a:noFill/>
          <a:ln w="9525">
            <a:noFill/>
            <a:miter lim="800000"/>
            <a:headEnd/>
            <a:tailEnd/>
          </a:ln>
        </p:spPr>
        <p:txBody>
          <a:bodyPr wrap="none">
            <a:spAutoFit/>
          </a:bodyPr>
          <a:lstStyle/>
          <a:p>
            <a:r>
              <a:rPr lang="en-US" sz="1800" dirty="0" smtClean="0">
                <a:latin typeface="Tahoma" pitchFamily="34" charset="0"/>
                <a:ea typeface="Tahoma" pitchFamily="34" charset="0"/>
                <a:cs typeface="Tahoma" pitchFamily="34" charset="0"/>
              </a:rPr>
              <a:t>Compared to brine sand:</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Much Lower Velocity</a:t>
            </a:r>
          </a:p>
          <a:p>
            <a:pPr marL="741363" lvl="1" indent="-284163">
              <a:buFont typeface="Calibri" pitchFamily="34" charset="0"/>
              <a:buChar char="–"/>
            </a:pPr>
            <a:r>
              <a:rPr lang="en-US" sz="1800" dirty="0" smtClean="0">
                <a:latin typeface="Tahoma" pitchFamily="34" charset="0"/>
                <a:ea typeface="Tahoma" pitchFamily="34" charset="0"/>
                <a:cs typeface="Tahoma" pitchFamily="34" charset="0"/>
              </a:rPr>
              <a:t>Much Lower Density</a:t>
            </a:r>
            <a:endParaRPr lang="en-US" sz="1800" dirty="0">
              <a:latin typeface="Tahoma" pitchFamily="34" charset="0"/>
              <a:ea typeface="Tahoma" pitchFamily="34" charset="0"/>
              <a:cs typeface="Tahoma" pitchFamily="34" charset="0"/>
            </a:endParaRPr>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44935</TotalTime>
  <Words>4773</Words>
  <Application>Microsoft Macintosh PowerPoint</Application>
  <PresentationFormat>On-screen Show (4:3)</PresentationFormat>
  <Paragraphs>607</Paragraphs>
  <Slides>40</Slides>
  <Notes>40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Petroleum Geology &amp; Geophysics</vt:lpstr>
      <vt:lpstr>Outline</vt:lpstr>
      <vt:lpstr>What is a DHI?</vt:lpstr>
      <vt:lpstr>Rock Property Trends with Depth</vt:lpstr>
      <vt:lpstr>Reflection Coefficient Trends with Depth</vt:lpstr>
      <vt:lpstr>Typical Gulf Of Mexico Impedance Trend</vt:lpstr>
      <vt:lpstr>Fluid Properties</vt:lpstr>
      <vt:lpstr>A Rock’s Acoustic Properties</vt:lpstr>
      <vt:lpstr>A Rock’s Acoustic Properties</vt:lpstr>
      <vt:lpstr>A Fluid Contact</vt:lpstr>
      <vt:lpstr>Outline</vt:lpstr>
      <vt:lpstr>DHI Analysis</vt:lpstr>
      <vt:lpstr>Outline</vt:lpstr>
      <vt:lpstr>DHI Characteristics</vt:lpstr>
      <vt:lpstr>Impedance Signature</vt:lpstr>
      <vt:lpstr>AVO Response</vt:lpstr>
      <vt:lpstr>Flat Spot</vt:lpstr>
      <vt:lpstr>Polarity Reversal</vt:lpstr>
      <vt:lpstr>Abrupt Termination</vt:lpstr>
      <vt:lpstr>Fit-to-Structure</vt:lpstr>
      <vt:lpstr>Seismic Chimney</vt:lpstr>
      <vt:lpstr>Sag/Pull-Up</vt:lpstr>
      <vt:lpstr>Attenuation</vt:lpstr>
      <vt:lpstr>Outline</vt:lpstr>
      <vt:lpstr>Two Key Questions</vt:lpstr>
      <vt:lpstr>A Well with a Water Wet Reservoir</vt:lpstr>
      <vt:lpstr>What If It Contained Oil in the Reservoir?</vt:lpstr>
      <vt:lpstr>What If It Contained Gas in the Reservoir?</vt:lpstr>
      <vt:lpstr>Comparison of Seismic Responses</vt:lpstr>
      <vt:lpstr>Outline</vt:lpstr>
      <vt:lpstr>DHI Validity</vt:lpstr>
      <vt:lpstr>DHI Quality</vt:lpstr>
      <vt:lpstr>DHI Confidence</vt:lpstr>
      <vt:lpstr>DHI Validity</vt:lpstr>
      <vt:lpstr>Outline</vt:lpstr>
      <vt:lpstr>Using a Vp/Vs Ratio</vt:lpstr>
      <vt:lpstr>Electromagnetic Mapping</vt:lpstr>
      <vt:lpstr>Potential Pitfalls/False DHIs</vt:lpstr>
      <vt:lpstr>Summary</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274</cp:revision>
  <cp:lastPrinted>2015-02-26T18:22:03Z</cp:lastPrinted>
  <dcterms:created xsi:type="dcterms:W3CDTF">2001-11-20T13:29:42Z</dcterms:created>
  <dcterms:modified xsi:type="dcterms:W3CDTF">2016-11-01T19:45:51Z</dcterms:modified>
</cp:coreProperties>
</file>